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1" r:id="rId5"/>
    <p:sldId id="262" r:id="rId6"/>
    <p:sldId id="263" r:id="rId7"/>
    <p:sldId id="277" r:id="rId8"/>
    <p:sldId id="278" r:id="rId9"/>
    <p:sldId id="279" r:id="rId10"/>
    <p:sldId id="280" r:id="rId11"/>
    <p:sldId id="291" r:id="rId12"/>
    <p:sldId id="292" r:id="rId13"/>
    <p:sldId id="293" r:id="rId14"/>
    <p:sldId id="295" r:id="rId15"/>
    <p:sldId id="321" r:id="rId16"/>
    <p:sldId id="296" r:id="rId17"/>
    <p:sldId id="300" r:id="rId18"/>
    <p:sldId id="297" r:id="rId19"/>
    <p:sldId id="298" r:id="rId20"/>
    <p:sldId id="348" r:id="rId21"/>
    <p:sldId id="264" r:id="rId22"/>
    <p:sldId id="273" r:id="rId23"/>
    <p:sldId id="282" r:id="rId24"/>
    <p:sldId id="284" r:id="rId25"/>
    <p:sldId id="285" r:id="rId26"/>
    <p:sldId id="345" r:id="rId27"/>
    <p:sldId id="301" r:id="rId28"/>
    <p:sldId id="306" r:id="rId29"/>
    <p:sldId id="309" r:id="rId30"/>
    <p:sldId id="274" r:id="rId31"/>
    <p:sldId id="268" r:id="rId32"/>
    <p:sldId id="269" r:id="rId33"/>
    <p:sldId id="346" r:id="rId34"/>
    <p:sldId id="270" r:id="rId35"/>
    <p:sldId id="276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inzel Black" panose="02010600030101010101" charset="0"/>
      <p:bold r:id="rId42"/>
    </p:embeddedFont>
    <p:embeddedFont>
      <p:font typeface="Cinzel ExtraBold" panose="02010600030101010101" charset="0"/>
      <p:bold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</p:embeddedFontLst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7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6C6DF"/>
    <a:srgbClr val="292948"/>
    <a:srgbClr val="A74547"/>
    <a:srgbClr val="66374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264" y="72"/>
      </p:cViewPr>
      <p:guideLst>
        <p:guide orient="horz" pos="2067"/>
        <p:guide pos="382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1F596E-7450-4550-96F3-157168824D8A}" type="doc">
      <dgm:prSet loTypeId="urn:microsoft.com/office/officeart/2005/8/layout/process1" loCatId="process" qsTypeId="urn:microsoft.com/office/officeart/2005/8/quickstyle/simple1#1" qsCatId="simple" csTypeId="urn:microsoft.com/office/officeart/2005/8/colors/accent1_2#1" csCatId="accent1" phldr="1"/>
      <dgm:spPr/>
    </dgm:pt>
    <dgm:pt modelId="{7BEB6FAA-E9A5-44B9-9F91-E32883403248}">
      <dgm:prSet phldrT="[文本]" phldr="0" custT="1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>
              <a:latin typeface="Georgia" panose="02040502050405020303" charset="0"/>
              <a:cs typeface="Georgia" panose="02040502050405020303" charset="0"/>
            </a:rPr>
            <a:t>Training</a:t>
          </a:r>
        </a:p>
      </dgm:t>
    </dgm:pt>
    <dgm:pt modelId="{5C45136B-7840-4694-A0DC-A09A61E1A48D}" type="parTrans" cxnId="{A4FA2DA9-3D0F-4B10-98F5-ABF369B94ED6}">
      <dgm:prSet/>
      <dgm:spPr/>
      <dgm:t>
        <a:bodyPr/>
        <a:lstStyle/>
        <a:p>
          <a:endParaRPr lang="zh-CN" altLang="en-US"/>
        </a:p>
      </dgm:t>
    </dgm:pt>
    <dgm:pt modelId="{B9DB7B19-7CB2-4A65-A393-8D31682D4295}" type="sibTrans" cxnId="{A4FA2DA9-3D0F-4B10-98F5-ABF369B94ED6}">
      <dgm:prSet/>
      <dgm:spPr>
        <a:solidFill>
          <a:srgbClr val="292948"/>
        </a:solidFill>
      </dgm:spPr>
      <dgm:t>
        <a:bodyPr/>
        <a:lstStyle/>
        <a:p>
          <a:endParaRPr lang="zh-CN" altLang="en-US" dirty="0"/>
        </a:p>
      </dgm:t>
    </dgm:pt>
    <dgm:pt modelId="{0BA764A7-253C-4F1B-97F3-0B91A7A530FA}">
      <dgm:prSet phldrT="[文本]" phldr="0" custT="1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>
              <a:latin typeface="Georgia" panose="02040502050405020303" charset="0"/>
              <a:cs typeface="Georgia" panose="02040502050405020303" charset="0"/>
            </a:rPr>
            <a:t>Pruning</a:t>
          </a:r>
        </a:p>
      </dgm:t>
    </dgm:pt>
    <dgm:pt modelId="{6752668C-8B21-4DAF-83CB-D2552F30F55F}" type="parTrans" cxnId="{32BAB981-5B13-4544-88F1-D6B7AD258695}">
      <dgm:prSet/>
      <dgm:spPr/>
      <dgm:t>
        <a:bodyPr/>
        <a:lstStyle/>
        <a:p>
          <a:endParaRPr lang="zh-CN" altLang="en-US"/>
        </a:p>
      </dgm:t>
    </dgm:pt>
    <dgm:pt modelId="{C00AA1CA-8ABA-463A-A6F8-68C0F5D9B042}" type="sibTrans" cxnId="{32BAB981-5B13-4544-88F1-D6B7AD258695}">
      <dgm:prSet/>
      <dgm:spPr>
        <a:solidFill>
          <a:srgbClr val="292948"/>
        </a:solidFill>
      </dgm:spPr>
      <dgm:t>
        <a:bodyPr/>
        <a:lstStyle/>
        <a:p>
          <a:endParaRPr lang="zh-CN" altLang="en-US"/>
        </a:p>
      </dgm:t>
    </dgm:pt>
    <dgm:pt modelId="{5368FD89-71E6-4D64-8B7C-15461204447B}">
      <dgm:prSet phldrT="[文本]" phldr="0" custT="1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>
              <a:latin typeface="Georgia" panose="02040502050405020303" charset="0"/>
              <a:cs typeface="Georgia" panose="02040502050405020303" charset="0"/>
            </a:rPr>
            <a:t>Fine-tuning</a:t>
          </a:r>
        </a:p>
      </dgm:t>
    </dgm:pt>
    <dgm:pt modelId="{D982D099-9AA9-4E50-92A7-789E2FABAC76}" type="parTrans" cxnId="{3A2155BD-70FD-4267-B6A4-41B62912EC7C}">
      <dgm:prSet/>
      <dgm:spPr/>
      <dgm:t>
        <a:bodyPr/>
        <a:lstStyle/>
        <a:p>
          <a:endParaRPr lang="zh-CN" altLang="en-US"/>
        </a:p>
      </dgm:t>
    </dgm:pt>
    <dgm:pt modelId="{170B0BD0-DECF-439E-8897-8D9208E2688B}" type="sibTrans" cxnId="{3A2155BD-70FD-4267-B6A4-41B62912EC7C}">
      <dgm:prSet/>
      <dgm:spPr/>
      <dgm:t>
        <a:bodyPr/>
        <a:lstStyle/>
        <a:p>
          <a:endParaRPr lang="zh-CN" altLang="en-US"/>
        </a:p>
      </dgm:t>
    </dgm:pt>
    <dgm:pt modelId="{DFEE1C16-EDFF-4667-9D6C-651CB35CFC8C}" type="pres">
      <dgm:prSet presAssocID="{1D1F596E-7450-4550-96F3-157168824D8A}" presName="Name0" presStyleCnt="0">
        <dgm:presLayoutVars>
          <dgm:dir/>
          <dgm:resizeHandles val="exact"/>
        </dgm:presLayoutVars>
      </dgm:prSet>
      <dgm:spPr/>
    </dgm:pt>
    <dgm:pt modelId="{3366C36C-F3CB-4FB5-9D30-CC0D709E8DF1}" type="pres">
      <dgm:prSet presAssocID="{7BEB6FAA-E9A5-44B9-9F91-E32883403248}" presName="node" presStyleLbl="node1" presStyleIdx="0" presStyleCnt="3">
        <dgm:presLayoutVars>
          <dgm:bulletEnabled val="1"/>
        </dgm:presLayoutVars>
      </dgm:prSet>
      <dgm:spPr/>
    </dgm:pt>
    <dgm:pt modelId="{999BDD46-D030-4C99-BACC-A6F77BFEB1C9}" type="pres">
      <dgm:prSet presAssocID="{B9DB7B19-7CB2-4A65-A393-8D31682D4295}" presName="sibTrans" presStyleLbl="sibTrans2D1" presStyleIdx="0" presStyleCnt="2"/>
      <dgm:spPr/>
    </dgm:pt>
    <dgm:pt modelId="{9D47D84A-6EEC-4905-8D31-5FCDBA65CF0A}" type="pres">
      <dgm:prSet presAssocID="{B9DB7B19-7CB2-4A65-A393-8D31682D4295}" presName="connectorText" presStyleLbl="sibTrans2D1" presStyleIdx="0" presStyleCnt="2"/>
      <dgm:spPr/>
    </dgm:pt>
    <dgm:pt modelId="{F38B28E8-6873-4CC4-AF09-FC0741F06653}" type="pres">
      <dgm:prSet presAssocID="{0BA764A7-253C-4F1B-97F3-0B91A7A530FA}" presName="node" presStyleLbl="node1" presStyleIdx="1" presStyleCnt="3">
        <dgm:presLayoutVars>
          <dgm:bulletEnabled val="1"/>
        </dgm:presLayoutVars>
      </dgm:prSet>
      <dgm:spPr/>
    </dgm:pt>
    <dgm:pt modelId="{0E1BC341-DCBB-4014-B024-DE80D2FF7DFA}" type="pres">
      <dgm:prSet presAssocID="{C00AA1CA-8ABA-463A-A6F8-68C0F5D9B042}" presName="sibTrans" presStyleLbl="sibTrans2D1" presStyleIdx="1" presStyleCnt="2"/>
      <dgm:spPr/>
    </dgm:pt>
    <dgm:pt modelId="{D800B89D-7868-4D18-A1CB-4590A88D4395}" type="pres">
      <dgm:prSet presAssocID="{C00AA1CA-8ABA-463A-A6F8-68C0F5D9B042}" presName="connectorText" presStyleLbl="sibTrans2D1" presStyleIdx="1" presStyleCnt="2"/>
      <dgm:spPr/>
    </dgm:pt>
    <dgm:pt modelId="{0799F89C-BDBA-4ED7-AF49-329AE5F9B37C}" type="pres">
      <dgm:prSet presAssocID="{5368FD89-71E6-4D64-8B7C-15461204447B}" presName="node" presStyleLbl="node1" presStyleIdx="2" presStyleCnt="3">
        <dgm:presLayoutVars>
          <dgm:bulletEnabled val="1"/>
        </dgm:presLayoutVars>
      </dgm:prSet>
      <dgm:spPr/>
    </dgm:pt>
  </dgm:ptLst>
  <dgm:cxnLst>
    <dgm:cxn modelId="{49EF5E28-78D2-4E87-B90C-E658E362CB1E}" type="presOf" srcId="{1D1F596E-7450-4550-96F3-157168824D8A}" destId="{DFEE1C16-EDFF-4667-9D6C-651CB35CFC8C}" srcOrd="0" destOrd="0" presId="urn:microsoft.com/office/officeart/2005/8/layout/process1"/>
    <dgm:cxn modelId="{28000531-6750-4E38-A958-113C4BEAB2A1}" type="presOf" srcId="{5368FD89-71E6-4D64-8B7C-15461204447B}" destId="{0799F89C-BDBA-4ED7-AF49-329AE5F9B37C}" srcOrd="0" destOrd="0" presId="urn:microsoft.com/office/officeart/2005/8/layout/process1"/>
    <dgm:cxn modelId="{DB4AC83F-6F6C-4A03-A0A0-6A99CB405729}" type="presOf" srcId="{C00AA1CA-8ABA-463A-A6F8-68C0F5D9B042}" destId="{D800B89D-7868-4D18-A1CB-4590A88D4395}" srcOrd="1" destOrd="0" presId="urn:microsoft.com/office/officeart/2005/8/layout/process1"/>
    <dgm:cxn modelId="{01AE5460-3623-4591-A3EE-F2DE2D1DCCEE}" type="presOf" srcId="{0BA764A7-253C-4F1B-97F3-0B91A7A530FA}" destId="{F38B28E8-6873-4CC4-AF09-FC0741F06653}" srcOrd="0" destOrd="0" presId="urn:microsoft.com/office/officeart/2005/8/layout/process1"/>
    <dgm:cxn modelId="{1BAE0D71-BF83-40AB-A3E3-DB248A9D371B}" type="presOf" srcId="{B9DB7B19-7CB2-4A65-A393-8D31682D4295}" destId="{9D47D84A-6EEC-4905-8D31-5FCDBA65CF0A}" srcOrd="1" destOrd="0" presId="urn:microsoft.com/office/officeart/2005/8/layout/process1"/>
    <dgm:cxn modelId="{32BAB981-5B13-4544-88F1-D6B7AD258695}" srcId="{1D1F596E-7450-4550-96F3-157168824D8A}" destId="{0BA764A7-253C-4F1B-97F3-0B91A7A530FA}" srcOrd="1" destOrd="0" parTransId="{6752668C-8B21-4DAF-83CB-D2552F30F55F}" sibTransId="{C00AA1CA-8ABA-463A-A6F8-68C0F5D9B042}"/>
    <dgm:cxn modelId="{A42F529D-4364-445D-B2E9-5854C5AEDBEC}" type="presOf" srcId="{7BEB6FAA-E9A5-44B9-9F91-E32883403248}" destId="{3366C36C-F3CB-4FB5-9D30-CC0D709E8DF1}" srcOrd="0" destOrd="0" presId="urn:microsoft.com/office/officeart/2005/8/layout/process1"/>
    <dgm:cxn modelId="{44851CA1-8971-489E-9361-91E5B434C8AF}" type="presOf" srcId="{B9DB7B19-7CB2-4A65-A393-8D31682D4295}" destId="{999BDD46-D030-4C99-BACC-A6F77BFEB1C9}" srcOrd="0" destOrd="0" presId="urn:microsoft.com/office/officeart/2005/8/layout/process1"/>
    <dgm:cxn modelId="{A4FA2DA9-3D0F-4B10-98F5-ABF369B94ED6}" srcId="{1D1F596E-7450-4550-96F3-157168824D8A}" destId="{7BEB6FAA-E9A5-44B9-9F91-E32883403248}" srcOrd="0" destOrd="0" parTransId="{5C45136B-7840-4694-A0DC-A09A61E1A48D}" sibTransId="{B9DB7B19-7CB2-4A65-A393-8D31682D4295}"/>
    <dgm:cxn modelId="{3A2155BD-70FD-4267-B6A4-41B62912EC7C}" srcId="{1D1F596E-7450-4550-96F3-157168824D8A}" destId="{5368FD89-71E6-4D64-8B7C-15461204447B}" srcOrd="2" destOrd="0" parTransId="{D982D099-9AA9-4E50-92A7-789E2FABAC76}" sibTransId="{170B0BD0-DECF-439E-8897-8D9208E2688B}"/>
    <dgm:cxn modelId="{8FF167BF-0D8B-41DD-AA6D-7AFE21077E6F}" type="presOf" srcId="{C00AA1CA-8ABA-463A-A6F8-68C0F5D9B042}" destId="{0E1BC341-DCBB-4014-B024-DE80D2FF7DFA}" srcOrd="0" destOrd="0" presId="urn:microsoft.com/office/officeart/2005/8/layout/process1"/>
    <dgm:cxn modelId="{0AC40634-0DC6-4333-9B0D-C7DBCD9AA254}" type="presParOf" srcId="{DFEE1C16-EDFF-4667-9D6C-651CB35CFC8C}" destId="{3366C36C-F3CB-4FB5-9D30-CC0D709E8DF1}" srcOrd="0" destOrd="0" presId="urn:microsoft.com/office/officeart/2005/8/layout/process1"/>
    <dgm:cxn modelId="{6CD9E4D8-D482-4A28-9CBD-23EEA242F1F9}" type="presParOf" srcId="{DFEE1C16-EDFF-4667-9D6C-651CB35CFC8C}" destId="{999BDD46-D030-4C99-BACC-A6F77BFEB1C9}" srcOrd="1" destOrd="0" presId="urn:microsoft.com/office/officeart/2005/8/layout/process1"/>
    <dgm:cxn modelId="{94205FF2-112B-4BEC-9C17-681DA3EF4A73}" type="presParOf" srcId="{999BDD46-D030-4C99-BACC-A6F77BFEB1C9}" destId="{9D47D84A-6EEC-4905-8D31-5FCDBA65CF0A}" srcOrd="0" destOrd="0" presId="urn:microsoft.com/office/officeart/2005/8/layout/process1"/>
    <dgm:cxn modelId="{9114BD3D-5ECC-44C0-A588-DCD63A8C01BB}" type="presParOf" srcId="{DFEE1C16-EDFF-4667-9D6C-651CB35CFC8C}" destId="{F38B28E8-6873-4CC4-AF09-FC0741F06653}" srcOrd="2" destOrd="0" presId="urn:microsoft.com/office/officeart/2005/8/layout/process1"/>
    <dgm:cxn modelId="{49EF58E0-BCB3-4E6B-A1B6-7DDB5C1802CF}" type="presParOf" srcId="{DFEE1C16-EDFF-4667-9D6C-651CB35CFC8C}" destId="{0E1BC341-DCBB-4014-B024-DE80D2FF7DFA}" srcOrd="3" destOrd="0" presId="urn:microsoft.com/office/officeart/2005/8/layout/process1"/>
    <dgm:cxn modelId="{DC0191A1-6401-4A4A-9624-033A70588FDA}" type="presParOf" srcId="{0E1BC341-DCBB-4014-B024-DE80D2FF7DFA}" destId="{D800B89D-7868-4D18-A1CB-4590A88D4395}" srcOrd="0" destOrd="0" presId="urn:microsoft.com/office/officeart/2005/8/layout/process1"/>
    <dgm:cxn modelId="{42F04BCF-28BD-4300-88D5-4A36092A8B2B}" type="presParOf" srcId="{DFEE1C16-EDFF-4667-9D6C-651CB35CFC8C}" destId="{0799F89C-BDBA-4ED7-AF49-329AE5F9B37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AA344B-0092-4A85-8360-4B200C589BE4}" type="doc">
      <dgm:prSet loTypeId="urn:microsoft.com/office/officeart/2005/8/layout/process1" loCatId="process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9454C6DE-2351-4575-A8EB-6E56C755B1A6}">
      <dgm:prSet phldrT="[文本]" phldr="0" custT="1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dirty="0">
              <a:latin typeface="Georgia" panose="02040502050405020303" charset="0"/>
              <a:cs typeface="Georgia" panose="02040502050405020303" charset="0"/>
            </a:rPr>
            <a:t>Network</a:t>
          </a:r>
        </a:p>
      </dgm:t>
    </dgm:pt>
    <dgm:pt modelId="{5C16D1B7-E9DC-47FD-96AE-6726DFE11DEB}" type="parTrans" cxnId="{55495226-E131-407F-AF4D-8D531010EF3D}">
      <dgm:prSet/>
      <dgm:spPr/>
      <dgm:t>
        <a:bodyPr/>
        <a:lstStyle/>
        <a:p>
          <a:endParaRPr lang="zh-CN" altLang="en-US"/>
        </a:p>
      </dgm:t>
    </dgm:pt>
    <dgm:pt modelId="{307BBE82-086A-45E1-BC52-190855C8225C}" type="sibTrans" cxnId="{55495226-E131-407F-AF4D-8D531010EF3D}">
      <dgm:prSet/>
      <dgm:spPr>
        <a:solidFill>
          <a:srgbClr val="292948"/>
        </a:solidFill>
      </dgm:spPr>
      <dgm:t>
        <a:bodyPr/>
        <a:lstStyle/>
        <a:p>
          <a:endParaRPr lang="zh-CN" altLang="en-US"/>
        </a:p>
      </dgm:t>
    </dgm:pt>
    <dgm:pt modelId="{0E9DD5DA-A2C5-4D55-970F-92DC600E5CA2}">
      <dgm:prSet phldrT="[文本]" phldr="0" custT="1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>
              <a:latin typeface="Georgia" panose="02040502050405020303" charset="0"/>
              <a:cs typeface="Georgia" panose="02040502050405020303" charset="0"/>
            </a:rPr>
            <a:t>Evaluate importance  of neurons</a:t>
          </a:r>
        </a:p>
      </dgm:t>
    </dgm:pt>
    <dgm:pt modelId="{3225E331-39D2-4A73-9A0D-1DFE8151FF4A}" type="parTrans" cxnId="{892196C0-9972-4767-8940-E47A8FD53FFB}">
      <dgm:prSet/>
      <dgm:spPr/>
      <dgm:t>
        <a:bodyPr/>
        <a:lstStyle/>
        <a:p>
          <a:endParaRPr lang="zh-CN" altLang="en-US"/>
        </a:p>
      </dgm:t>
    </dgm:pt>
    <dgm:pt modelId="{65582DD7-E2AB-456B-83F8-28883835C476}" type="sibTrans" cxnId="{892196C0-9972-4767-8940-E47A8FD53FFB}">
      <dgm:prSet/>
      <dgm:spPr>
        <a:solidFill>
          <a:srgbClr val="292948"/>
        </a:solidFill>
      </dgm:spPr>
      <dgm:t>
        <a:bodyPr/>
        <a:lstStyle/>
        <a:p>
          <a:endParaRPr lang="zh-CN" altLang="en-US"/>
        </a:p>
      </dgm:t>
    </dgm:pt>
    <dgm:pt modelId="{0F1FF326-B0D3-45C7-BF68-6FFC20EB2B87}">
      <dgm:prSet phldrT="[文本]" phldr="0" custT="1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>
              <a:latin typeface="Georgia" panose="02040502050405020303" charset="0"/>
              <a:cs typeface="Georgia" panose="02040502050405020303" charset="0"/>
            </a:rPr>
            <a:t>Remove the least important neuron </a:t>
          </a:r>
        </a:p>
      </dgm:t>
    </dgm:pt>
    <dgm:pt modelId="{A9267BB7-3442-4D9D-9D21-CA83B42CA3BA}" type="parTrans" cxnId="{982E6D9A-DB4A-4A75-BEFC-5D9EDF0D0439}">
      <dgm:prSet/>
      <dgm:spPr/>
      <dgm:t>
        <a:bodyPr/>
        <a:lstStyle/>
        <a:p>
          <a:endParaRPr lang="zh-CN" altLang="en-US"/>
        </a:p>
      </dgm:t>
    </dgm:pt>
    <dgm:pt modelId="{0F4A0F9B-55DC-4255-BD3C-5555BB327D46}" type="sibTrans" cxnId="{982E6D9A-DB4A-4A75-BEFC-5D9EDF0D0439}">
      <dgm:prSet/>
      <dgm:spPr>
        <a:solidFill>
          <a:srgbClr val="292948"/>
        </a:solidFill>
      </dgm:spPr>
      <dgm:t>
        <a:bodyPr/>
        <a:lstStyle/>
        <a:p>
          <a:endParaRPr lang="zh-CN" altLang="en-US"/>
        </a:p>
      </dgm:t>
    </dgm:pt>
    <dgm:pt modelId="{DDD69413-40F7-4EA2-8848-F5C20799585F}">
      <dgm:prSet phldrT="[文本]" phldr="0" custT="0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latin typeface="Georgia" panose="02040502050405020303" charset="0"/>
              <a:cs typeface="Georgia" panose="02040502050405020303" charset="0"/>
            </a:rPr>
            <a:t>Fine-tuning</a:t>
          </a:r>
          <a:endParaRPr lang="zh-CN" altLang="en-US" dirty="0">
            <a:latin typeface="Georgia" panose="02040502050405020303" charset="0"/>
            <a:cs typeface="Georgia" panose="02040502050405020303" charset="0"/>
          </a:endParaRPr>
        </a:p>
      </dgm:t>
    </dgm:pt>
    <dgm:pt modelId="{3314FBF0-5F66-4C1C-AD24-D307FB519401}" type="parTrans" cxnId="{43AB6CAA-FAD1-4961-827C-DF61449C74F2}">
      <dgm:prSet/>
      <dgm:spPr/>
      <dgm:t>
        <a:bodyPr/>
        <a:lstStyle/>
        <a:p>
          <a:endParaRPr lang="zh-CN" altLang="en-US"/>
        </a:p>
      </dgm:t>
    </dgm:pt>
    <dgm:pt modelId="{2CD18721-EF3A-4C91-BFA6-328C7F2F1D3D}" type="sibTrans" cxnId="{43AB6CAA-FAD1-4961-827C-DF61449C74F2}">
      <dgm:prSet/>
      <dgm:spPr>
        <a:solidFill>
          <a:srgbClr val="292948"/>
        </a:solidFill>
      </dgm:spPr>
      <dgm:t>
        <a:bodyPr/>
        <a:lstStyle/>
        <a:p>
          <a:endParaRPr lang="zh-CN" altLang="en-US"/>
        </a:p>
      </dgm:t>
    </dgm:pt>
    <dgm:pt modelId="{601D4D19-EE29-4C4C-A897-E1737816DEEA}">
      <dgm:prSet phldrT="[文本]" phldr="0" custT="0"/>
      <dgm:spPr>
        <a:solidFill>
          <a:srgbClr val="A74547"/>
        </a:solidFill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latin typeface="Georgia" panose="02040502050405020303" charset="0"/>
              <a:cs typeface="Georgia" panose="02040502050405020303" charset="0"/>
            </a:rPr>
            <a:t>Continue pruning?</a:t>
          </a:r>
          <a:endParaRPr lang="zh-CN" altLang="en-US" dirty="0">
            <a:latin typeface="Georgia" panose="02040502050405020303" charset="0"/>
            <a:cs typeface="Georgia" panose="02040502050405020303" charset="0"/>
          </a:endParaRPr>
        </a:p>
      </dgm:t>
    </dgm:pt>
    <dgm:pt modelId="{9443A716-E040-4AEA-9AEA-50A9F518F870}" type="parTrans" cxnId="{14B3A661-23DD-49AC-87FD-0611327E9E7E}">
      <dgm:prSet/>
      <dgm:spPr/>
      <dgm:t>
        <a:bodyPr/>
        <a:lstStyle/>
        <a:p>
          <a:endParaRPr lang="zh-CN" altLang="en-US"/>
        </a:p>
      </dgm:t>
    </dgm:pt>
    <dgm:pt modelId="{1D9821B1-A9BE-41DA-8DF4-6BDB2C223F78}" type="sibTrans" cxnId="{14B3A661-23DD-49AC-87FD-0611327E9E7E}">
      <dgm:prSet/>
      <dgm:spPr>
        <a:noFill/>
      </dgm:spPr>
      <dgm:t>
        <a:bodyPr/>
        <a:lstStyle/>
        <a:p>
          <a:endParaRPr lang="zh-CN" altLang="en-US"/>
        </a:p>
      </dgm:t>
    </dgm:pt>
    <dgm:pt modelId="{DEC019EB-A578-495C-B944-3B6614058656}">
      <dgm:prSet phldrT="[文本]" phldr="0" custT="1"/>
      <dgm:spPr>
        <a:noFill/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dirty="0">
            <a:solidFill>
              <a:schemeClr val="tx1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4AAD3237-4D1E-4337-B0A9-78B133A147F6}" type="parTrans" cxnId="{FB8FBAD7-8F57-460E-A86D-93D7788BFD04}">
      <dgm:prSet/>
      <dgm:spPr/>
      <dgm:t>
        <a:bodyPr/>
        <a:lstStyle/>
        <a:p>
          <a:endParaRPr lang="zh-CN" altLang="en-US"/>
        </a:p>
      </dgm:t>
    </dgm:pt>
    <dgm:pt modelId="{50D13CBE-826B-4AB8-98FB-75BA7E1B05D3}" type="sibTrans" cxnId="{FB8FBAD7-8F57-460E-A86D-93D7788BFD04}">
      <dgm:prSet/>
      <dgm:spPr/>
      <dgm:t>
        <a:bodyPr/>
        <a:lstStyle/>
        <a:p>
          <a:endParaRPr lang="zh-CN" altLang="en-US"/>
        </a:p>
      </dgm:t>
    </dgm:pt>
    <dgm:pt modelId="{B6A522A2-BDB6-465A-A27A-815E0F845AFF}" type="pres">
      <dgm:prSet presAssocID="{D8AA344B-0092-4A85-8360-4B200C589BE4}" presName="Name0" presStyleCnt="0">
        <dgm:presLayoutVars>
          <dgm:dir/>
          <dgm:resizeHandles val="exact"/>
        </dgm:presLayoutVars>
      </dgm:prSet>
      <dgm:spPr/>
    </dgm:pt>
    <dgm:pt modelId="{01E02CA5-C061-46E5-8991-4C594A98301B}" type="pres">
      <dgm:prSet presAssocID="{9454C6DE-2351-4575-A8EB-6E56C755B1A6}" presName="node" presStyleLbl="node1" presStyleIdx="0" presStyleCnt="6">
        <dgm:presLayoutVars>
          <dgm:bulletEnabled val="1"/>
        </dgm:presLayoutVars>
      </dgm:prSet>
      <dgm:spPr/>
    </dgm:pt>
    <dgm:pt modelId="{DFD1DDFD-8E66-4DA8-BC46-3BA8CD01AC0A}" type="pres">
      <dgm:prSet presAssocID="{307BBE82-086A-45E1-BC52-190855C8225C}" presName="sibTrans" presStyleLbl="sibTrans2D1" presStyleIdx="0" presStyleCnt="5"/>
      <dgm:spPr/>
    </dgm:pt>
    <dgm:pt modelId="{A9E1F999-1DB1-4126-9C6A-384105F2585E}" type="pres">
      <dgm:prSet presAssocID="{307BBE82-086A-45E1-BC52-190855C8225C}" presName="connectorText" presStyleLbl="sibTrans2D1" presStyleIdx="0" presStyleCnt="5"/>
      <dgm:spPr/>
    </dgm:pt>
    <dgm:pt modelId="{3F2FF6E5-6A6D-4925-8248-E21EA795E97D}" type="pres">
      <dgm:prSet presAssocID="{0E9DD5DA-A2C5-4D55-970F-92DC600E5CA2}" presName="node" presStyleLbl="node1" presStyleIdx="1" presStyleCnt="6">
        <dgm:presLayoutVars>
          <dgm:bulletEnabled val="1"/>
        </dgm:presLayoutVars>
      </dgm:prSet>
      <dgm:spPr/>
    </dgm:pt>
    <dgm:pt modelId="{968B8155-D783-44EF-9EC9-CC56F070FCE0}" type="pres">
      <dgm:prSet presAssocID="{65582DD7-E2AB-456B-83F8-28883835C476}" presName="sibTrans" presStyleLbl="sibTrans2D1" presStyleIdx="1" presStyleCnt="5"/>
      <dgm:spPr/>
    </dgm:pt>
    <dgm:pt modelId="{227E0088-E9A4-48B5-9AB8-64E4B226B633}" type="pres">
      <dgm:prSet presAssocID="{65582DD7-E2AB-456B-83F8-28883835C476}" presName="connectorText" presStyleLbl="sibTrans2D1" presStyleIdx="1" presStyleCnt="5"/>
      <dgm:spPr/>
    </dgm:pt>
    <dgm:pt modelId="{0E7DC96F-53D5-4B08-8FB3-AABC61FFF5BD}" type="pres">
      <dgm:prSet presAssocID="{0F1FF326-B0D3-45C7-BF68-6FFC20EB2B87}" presName="node" presStyleLbl="node1" presStyleIdx="2" presStyleCnt="6">
        <dgm:presLayoutVars>
          <dgm:bulletEnabled val="1"/>
        </dgm:presLayoutVars>
      </dgm:prSet>
      <dgm:spPr/>
    </dgm:pt>
    <dgm:pt modelId="{43C2BE37-56AC-4159-9E31-B1A63D6E88C9}" type="pres">
      <dgm:prSet presAssocID="{0F4A0F9B-55DC-4255-BD3C-5555BB327D46}" presName="sibTrans" presStyleLbl="sibTrans2D1" presStyleIdx="2" presStyleCnt="5"/>
      <dgm:spPr/>
    </dgm:pt>
    <dgm:pt modelId="{5212ED6A-1605-4C5B-B9DA-F347F12668CC}" type="pres">
      <dgm:prSet presAssocID="{0F4A0F9B-55DC-4255-BD3C-5555BB327D46}" presName="connectorText" presStyleLbl="sibTrans2D1" presStyleIdx="2" presStyleCnt="5"/>
      <dgm:spPr/>
    </dgm:pt>
    <dgm:pt modelId="{18360D86-FA9B-4843-AE74-D6CA9F733D50}" type="pres">
      <dgm:prSet presAssocID="{DDD69413-40F7-4EA2-8848-F5C20799585F}" presName="node" presStyleLbl="node1" presStyleIdx="3" presStyleCnt="6">
        <dgm:presLayoutVars>
          <dgm:bulletEnabled val="1"/>
        </dgm:presLayoutVars>
      </dgm:prSet>
      <dgm:spPr/>
    </dgm:pt>
    <dgm:pt modelId="{C0C43EDD-3E2B-4F17-8B89-AC7876BC29DD}" type="pres">
      <dgm:prSet presAssocID="{2CD18721-EF3A-4C91-BFA6-328C7F2F1D3D}" presName="sibTrans" presStyleLbl="sibTrans2D1" presStyleIdx="3" presStyleCnt="5"/>
      <dgm:spPr/>
    </dgm:pt>
    <dgm:pt modelId="{E78BCE11-15EE-480D-9CDE-A4D24DEDE923}" type="pres">
      <dgm:prSet presAssocID="{2CD18721-EF3A-4C91-BFA6-328C7F2F1D3D}" presName="connectorText" presStyleLbl="sibTrans2D1" presStyleIdx="3" presStyleCnt="5"/>
      <dgm:spPr/>
    </dgm:pt>
    <dgm:pt modelId="{684495EB-7635-468F-8093-7C4F5B84935A}" type="pres">
      <dgm:prSet presAssocID="{601D4D19-EE29-4C4C-A897-E1737816DEEA}" presName="node" presStyleLbl="node1" presStyleIdx="4" presStyleCnt="6">
        <dgm:presLayoutVars>
          <dgm:bulletEnabled val="1"/>
        </dgm:presLayoutVars>
      </dgm:prSet>
      <dgm:spPr/>
    </dgm:pt>
    <dgm:pt modelId="{FA5B70E7-9204-4BEB-AED9-D8D96888466B}" type="pres">
      <dgm:prSet presAssocID="{1D9821B1-A9BE-41DA-8DF4-6BDB2C223F78}" presName="sibTrans" presStyleLbl="sibTrans2D1" presStyleIdx="4" presStyleCnt="5" custScaleX="225854" custLinFactNeighborX="54272" custLinFactNeighborY="-2620"/>
      <dgm:spPr/>
    </dgm:pt>
    <dgm:pt modelId="{0040B15E-73DB-4D2B-9E31-26E7FCDC33FE}" type="pres">
      <dgm:prSet presAssocID="{1D9821B1-A9BE-41DA-8DF4-6BDB2C223F78}" presName="connectorText" presStyleLbl="sibTrans2D1" presStyleIdx="4" presStyleCnt="5"/>
      <dgm:spPr/>
    </dgm:pt>
    <dgm:pt modelId="{1B5DA811-C8AC-4CEC-AE8D-3B20DABD24D9}" type="pres">
      <dgm:prSet presAssocID="{DEC019EB-A578-495C-B944-3B6614058656}" presName="node" presStyleLbl="node1" presStyleIdx="5" presStyleCnt="6">
        <dgm:presLayoutVars>
          <dgm:bulletEnabled val="1"/>
        </dgm:presLayoutVars>
      </dgm:prSet>
      <dgm:spPr/>
    </dgm:pt>
  </dgm:ptLst>
  <dgm:cxnLst>
    <dgm:cxn modelId="{3CEBA41B-8C2E-441A-979F-AF4CBA6028DA}" type="presOf" srcId="{0E9DD5DA-A2C5-4D55-970F-92DC600E5CA2}" destId="{3F2FF6E5-6A6D-4925-8248-E21EA795E97D}" srcOrd="0" destOrd="0" presId="urn:microsoft.com/office/officeart/2005/8/layout/process1"/>
    <dgm:cxn modelId="{55495226-E131-407F-AF4D-8D531010EF3D}" srcId="{D8AA344B-0092-4A85-8360-4B200C589BE4}" destId="{9454C6DE-2351-4575-A8EB-6E56C755B1A6}" srcOrd="0" destOrd="0" parTransId="{5C16D1B7-E9DC-47FD-96AE-6726DFE11DEB}" sibTransId="{307BBE82-086A-45E1-BC52-190855C8225C}"/>
    <dgm:cxn modelId="{6F59A25B-756C-4F05-B1B2-63CA6F6B6ACB}" type="presOf" srcId="{DEC019EB-A578-495C-B944-3B6614058656}" destId="{1B5DA811-C8AC-4CEC-AE8D-3B20DABD24D9}" srcOrd="0" destOrd="0" presId="urn:microsoft.com/office/officeart/2005/8/layout/process1"/>
    <dgm:cxn modelId="{78D4CF5F-93DF-48A6-AFFF-12905E29F265}" type="presOf" srcId="{307BBE82-086A-45E1-BC52-190855C8225C}" destId="{A9E1F999-1DB1-4126-9C6A-384105F2585E}" srcOrd="1" destOrd="0" presId="urn:microsoft.com/office/officeart/2005/8/layout/process1"/>
    <dgm:cxn modelId="{14B3A661-23DD-49AC-87FD-0611327E9E7E}" srcId="{D8AA344B-0092-4A85-8360-4B200C589BE4}" destId="{601D4D19-EE29-4C4C-A897-E1737816DEEA}" srcOrd="4" destOrd="0" parTransId="{9443A716-E040-4AEA-9AEA-50A9F518F870}" sibTransId="{1D9821B1-A9BE-41DA-8DF4-6BDB2C223F78}"/>
    <dgm:cxn modelId="{2D342A68-924F-450A-80AF-899BF7DF4933}" type="presOf" srcId="{2CD18721-EF3A-4C91-BFA6-328C7F2F1D3D}" destId="{E78BCE11-15EE-480D-9CDE-A4D24DEDE923}" srcOrd="1" destOrd="0" presId="urn:microsoft.com/office/officeart/2005/8/layout/process1"/>
    <dgm:cxn modelId="{9168A954-62E2-4B4C-BDAF-71D0000205B6}" type="presOf" srcId="{0F4A0F9B-55DC-4255-BD3C-5555BB327D46}" destId="{5212ED6A-1605-4C5B-B9DA-F347F12668CC}" srcOrd="1" destOrd="0" presId="urn:microsoft.com/office/officeart/2005/8/layout/process1"/>
    <dgm:cxn modelId="{1337E37A-CCF1-4DDB-8319-1490D10F1BC7}" type="presOf" srcId="{1D9821B1-A9BE-41DA-8DF4-6BDB2C223F78}" destId="{FA5B70E7-9204-4BEB-AED9-D8D96888466B}" srcOrd="0" destOrd="0" presId="urn:microsoft.com/office/officeart/2005/8/layout/process1"/>
    <dgm:cxn modelId="{36EE0E7C-3124-446A-B36A-5D1CC71931D6}" type="presOf" srcId="{0F1FF326-B0D3-45C7-BF68-6FFC20EB2B87}" destId="{0E7DC96F-53D5-4B08-8FB3-AABC61FFF5BD}" srcOrd="0" destOrd="0" presId="urn:microsoft.com/office/officeart/2005/8/layout/process1"/>
    <dgm:cxn modelId="{A59A1883-9B5F-4323-A782-DDDF075172BA}" type="presOf" srcId="{0F4A0F9B-55DC-4255-BD3C-5555BB327D46}" destId="{43C2BE37-56AC-4159-9E31-B1A63D6E88C9}" srcOrd="0" destOrd="0" presId="urn:microsoft.com/office/officeart/2005/8/layout/process1"/>
    <dgm:cxn modelId="{7D361388-7065-4951-9AD7-6020148AA16F}" type="presOf" srcId="{2CD18721-EF3A-4C91-BFA6-328C7F2F1D3D}" destId="{C0C43EDD-3E2B-4F17-8B89-AC7876BC29DD}" srcOrd="0" destOrd="0" presId="urn:microsoft.com/office/officeart/2005/8/layout/process1"/>
    <dgm:cxn modelId="{8BBA1D94-64F7-4C26-86D9-9D52DB48A1BD}" type="presOf" srcId="{DDD69413-40F7-4EA2-8848-F5C20799585F}" destId="{18360D86-FA9B-4843-AE74-D6CA9F733D50}" srcOrd="0" destOrd="0" presId="urn:microsoft.com/office/officeart/2005/8/layout/process1"/>
    <dgm:cxn modelId="{B99EE997-3770-4C38-9890-14A86D46EA77}" type="presOf" srcId="{65582DD7-E2AB-456B-83F8-28883835C476}" destId="{227E0088-E9A4-48B5-9AB8-64E4B226B633}" srcOrd="1" destOrd="0" presId="urn:microsoft.com/office/officeart/2005/8/layout/process1"/>
    <dgm:cxn modelId="{982E6D9A-DB4A-4A75-BEFC-5D9EDF0D0439}" srcId="{D8AA344B-0092-4A85-8360-4B200C589BE4}" destId="{0F1FF326-B0D3-45C7-BF68-6FFC20EB2B87}" srcOrd="2" destOrd="0" parTransId="{A9267BB7-3442-4D9D-9D21-CA83B42CA3BA}" sibTransId="{0F4A0F9B-55DC-4255-BD3C-5555BB327D46}"/>
    <dgm:cxn modelId="{43AB6CAA-FAD1-4961-827C-DF61449C74F2}" srcId="{D8AA344B-0092-4A85-8360-4B200C589BE4}" destId="{DDD69413-40F7-4EA2-8848-F5C20799585F}" srcOrd="3" destOrd="0" parTransId="{3314FBF0-5F66-4C1C-AD24-D307FB519401}" sibTransId="{2CD18721-EF3A-4C91-BFA6-328C7F2F1D3D}"/>
    <dgm:cxn modelId="{6DB4BFAE-0E70-4178-8EB7-17E529FBFCB0}" type="presOf" srcId="{1D9821B1-A9BE-41DA-8DF4-6BDB2C223F78}" destId="{0040B15E-73DB-4D2B-9E31-26E7FCDC33FE}" srcOrd="1" destOrd="0" presId="urn:microsoft.com/office/officeart/2005/8/layout/process1"/>
    <dgm:cxn modelId="{892196C0-9972-4767-8940-E47A8FD53FFB}" srcId="{D8AA344B-0092-4A85-8360-4B200C589BE4}" destId="{0E9DD5DA-A2C5-4D55-970F-92DC600E5CA2}" srcOrd="1" destOrd="0" parTransId="{3225E331-39D2-4A73-9A0D-1DFE8151FF4A}" sibTransId="{65582DD7-E2AB-456B-83F8-28883835C476}"/>
    <dgm:cxn modelId="{FB8FBAD7-8F57-460E-A86D-93D7788BFD04}" srcId="{D8AA344B-0092-4A85-8360-4B200C589BE4}" destId="{DEC019EB-A578-495C-B944-3B6614058656}" srcOrd="5" destOrd="0" parTransId="{4AAD3237-4D1E-4337-B0A9-78B133A147F6}" sibTransId="{50D13CBE-826B-4AB8-98FB-75BA7E1B05D3}"/>
    <dgm:cxn modelId="{B2FBD9DC-D00B-4C30-B415-9E6FB20F3794}" type="presOf" srcId="{65582DD7-E2AB-456B-83F8-28883835C476}" destId="{968B8155-D783-44EF-9EC9-CC56F070FCE0}" srcOrd="0" destOrd="0" presId="urn:microsoft.com/office/officeart/2005/8/layout/process1"/>
    <dgm:cxn modelId="{8AC57CE9-1FF4-4972-9FEA-560A20DA8979}" type="presOf" srcId="{601D4D19-EE29-4C4C-A897-E1737816DEEA}" destId="{684495EB-7635-468F-8093-7C4F5B84935A}" srcOrd="0" destOrd="0" presId="urn:microsoft.com/office/officeart/2005/8/layout/process1"/>
    <dgm:cxn modelId="{EB840BF4-5249-48FB-9231-33F146810961}" type="presOf" srcId="{9454C6DE-2351-4575-A8EB-6E56C755B1A6}" destId="{01E02CA5-C061-46E5-8991-4C594A98301B}" srcOrd="0" destOrd="0" presId="urn:microsoft.com/office/officeart/2005/8/layout/process1"/>
    <dgm:cxn modelId="{5E6B5BF4-ED53-4985-AC82-B8A27157D4C8}" type="presOf" srcId="{D8AA344B-0092-4A85-8360-4B200C589BE4}" destId="{B6A522A2-BDB6-465A-A27A-815E0F845AFF}" srcOrd="0" destOrd="0" presId="urn:microsoft.com/office/officeart/2005/8/layout/process1"/>
    <dgm:cxn modelId="{95777EF6-F9C3-4A89-BE7C-50225199F724}" type="presOf" srcId="{307BBE82-086A-45E1-BC52-190855C8225C}" destId="{DFD1DDFD-8E66-4DA8-BC46-3BA8CD01AC0A}" srcOrd="0" destOrd="0" presId="urn:microsoft.com/office/officeart/2005/8/layout/process1"/>
    <dgm:cxn modelId="{38019BD1-5ACA-4077-A635-46F3D0F1D4E5}" type="presParOf" srcId="{B6A522A2-BDB6-465A-A27A-815E0F845AFF}" destId="{01E02CA5-C061-46E5-8991-4C594A98301B}" srcOrd="0" destOrd="0" presId="urn:microsoft.com/office/officeart/2005/8/layout/process1"/>
    <dgm:cxn modelId="{A5C813B3-C28E-4885-9AD0-EE8D4A665A2E}" type="presParOf" srcId="{B6A522A2-BDB6-465A-A27A-815E0F845AFF}" destId="{DFD1DDFD-8E66-4DA8-BC46-3BA8CD01AC0A}" srcOrd="1" destOrd="0" presId="urn:microsoft.com/office/officeart/2005/8/layout/process1"/>
    <dgm:cxn modelId="{454ADF24-EBB2-4CEC-8678-2EE5330F4054}" type="presParOf" srcId="{DFD1DDFD-8E66-4DA8-BC46-3BA8CD01AC0A}" destId="{A9E1F999-1DB1-4126-9C6A-384105F2585E}" srcOrd="0" destOrd="0" presId="urn:microsoft.com/office/officeart/2005/8/layout/process1"/>
    <dgm:cxn modelId="{0C000F1C-2583-4BEF-A5EF-13267B569883}" type="presParOf" srcId="{B6A522A2-BDB6-465A-A27A-815E0F845AFF}" destId="{3F2FF6E5-6A6D-4925-8248-E21EA795E97D}" srcOrd="2" destOrd="0" presId="urn:microsoft.com/office/officeart/2005/8/layout/process1"/>
    <dgm:cxn modelId="{8368FBA2-FDED-454A-9DA4-1BCA6402E8C4}" type="presParOf" srcId="{B6A522A2-BDB6-465A-A27A-815E0F845AFF}" destId="{968B8155-D783-44EF-9EC9-CC56F070FCE0}" srcOrd="3" destOrd="0" presId="urn:microsoft.com/office/officeart/2005/8/layout/process1"/>
    <dgm:cxn modelId="{1E52A327-BC9A-4AF5-B155-64EF4E9FEEBE}" type="presParOf" srcId="{968B8155-D783-44EF-9EC9-CC56F070FCE0}" destId="{227E0088-E9A4-48B5-9AB8-64E4B226B633}" srcOrd="0" destOrd="0" presId="urn:microsoft.com/office/officeart/2005/8/layout/process1"/>
    <dgm:cxn modelId="{386FBD31-67DA-4724-BCFA-66266AEBE8FB}" type="presParOf" srcId="{B6A522A2-BDB6-465A-A27A-815E0F845AFF}" destId="{0E7DC96F-53D5-4B08-8FB3-AABC61FFF5BD}" srcOrd="4" destOrd="0" presId="urn:microsoft.com/office/officeart/2005/8/layout/process1"/>
    <dgm:cxn modelId="{6F997AE9-DA36-41D4-903D-3345083344FE}" type="presParOf" srcId="{B6A522A2-BDB6-465A-A27A-815E0F845AFF}" destId="{43C2BE37-56AC-4159-9E31-B1A63D6E88C9}" srcOrd="5" destOrd="0" presId="urn:microsoft.com/office/officeart/2005/8/layout/process1"/>
    <dgm:cxn modelId="{2245E710-BB67-4412-B9A3-B55840E3D853}" type="presParOf" srcId="{43C2BE37-56AC-4159-9E31-B1A63D6E88C9}" destId="{5212ED6A-1605-4C5B-B9DA-F347F12668CC}" srcOrd="0" destOrd="0" presId="urn:microsoft.com/office/officeart/2005/8/layout/process1"/>
    <dgm:cxn modelId="{DC4612EF-A864-4C41-82C1-F8D03F5E1277}" type="presParOf" srcId="{B6A522A2-BDB6-465A-A27A-815E0F845AFF}" destId="{18360D86-FA9B-4843-AE74-D6CA9F733D50}" srcOrd="6" destOrd="0" presId="urn:microsoft.com/office/officeart/2005/8/layout/process1"/>
    <dgm:cxn modelId="{9AC6FA1F-1BDD-4A9F-BB46-232099A81EF1}" type="presParOf" srcId="{B6A522A2-BDB6-465A-A27A-815E0F845AFF}" destId="{C0C43EDD-3E2B-4F17-8B89-AC7876BC29DD}" srcOrd="7" destOrd="0" presId="urn:microsoft.com/office/officeart/2005/8/layout/process1"/>
    <dgm:cxn modelId="{20C7868C-3F98-4E14-95D0-C6ED275073AD}" type="presParOf" srcId="{C0C43EDD-3E2B-4F17-8B89-AC7876BC29DD}" destId="{E78BCE11-15EE-480D-9CDE-A4D24DEDE923}" srcOrd="0" destOrd="0" presId="urn:microsoft.com/office/officeart/2005/8/layout/process1"/>
    <dgm:cxn modelId="{6CD83263-A2E4-4153-8C16-AB577BFBC5AB}" type="presParOf" srcId="{B6A522A2-BDB6-465A-A27A-815E0F845AFF}" destId="{684495EB-7635-468F-8093-7C4F5B84935A}" srcOrd="8" destOrd="0" presId="urn:microsoft.com/office/officeart/2005/8/layout/process1"/>
    <dgm:cxn modelId="{E4E5EBB1-3450-47E9-982D-E99EDF0F8973}" type="presParOf" srcId="{B6A522A2-BDB6-465A-A27A-815E0F845AFF}" destId="{FA5B70E7-9204-4BEB-AED9-D8D96888466B}" srcOrd="9" destOrd="0" presId="urn:microsoft.com/office/officeart/2005/8/layout/process1"/>
    <dgm:cxn modelId="{5752A233-A1DD-416F-8EF8-CBAECC1CCFCD}" type="presParOf" srcId="{FA5B70E7-9204-4BEB-AED9-D8D96888466B}" destId="{0040B15E-73DB-4D2B-9E31-26E7FCDC33FE}" srcOrd="0" destOrd="0" presId="urn:microsoft.com/office/officeart/2005/8/layout/process1"/>
    <dgm:cxn modelId="{DA041027-BED8-4E37-AEC1-ABFB9B93FE5A}" type="presParOf" srcId="{B6A522A2-BDB6-465A-A27A-815E0F845AFF}" destId="{1B5DA811-C8AC-4CEC-AE8D-3B20DABD24D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6C36C-F3CB-4FB5-9D30-CC0D709E8DF1}">
      <dsp:nvSpPr>
        <dsp:cNvPr id="0" name=""/>
        <dsp:cNvSpPr/>
      </dsp:nvSpPr>
      <dsp:spPr bwMode="white">
        <a:xfrm>
          <a:off x="0" y="110672"/>
          <a:ext cx="2249714" cy="1349829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Georgia" panose="02040502050405020303" charset="0"/>
              <a:cs typeface="Georgia" panose="02040502050405020303" charset="0"/>
            </a:rPr>
            <a:t>Training</a:t>
          </a:r>
        </a:p>
      </dsp:txBody>
      <dsp:txXfrm>
        <a:off x="0" y="110672"/>
        <a:ext cx="2249714" cy="1349829"/>
      </dsp:txXfrm>
    </dsp:sp>
    <dsp:sp modelId="{999BDD46-D030-4C99-BACC-A6F77BFEB1C9}">
      <dsp:nvSpPr>
        <dsp:cNvPr id="0" name=""/>
        <dsp:cNvSpPr/>
      </dsp:nvSpPr>
      <dsp:spPr bwMode="white">
        <a:xfrm>
          <a:off x="2461188" y="506621"/>
          <a:ext cx="476939" cy="557929"/>
        </a:xfrm>
        <a:prstGeom prst="rightArrow">
          <a:avLst>
            <a:gd name="adj1" fmla="val 60000"/>
            <a:gd name="adj2" fmla="val 50000"/>
          </a:avLst>
        </a:prstGeom>
        <a:solidFill>
          <a:srgbClr val="292948"/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 dirty="0"/>
        </a:p>
      </dsp:txBody>
      <dsp:txXfrm>
        <a:off x="2461188" y="506621"/>
        <a:ext cx="476939" cy="557929"/>
      </dsp:txXfrm>
    </dsp:sp>
    <dsp:sp modelId="{F38B28E8-6873-4CC4-AF09-FC0741F06653}">
      <dsp:nvSpPr>
        <dsp:cNvPr id="0" name=""/>
        <dsp:cNvSpPr/>
      </dsp:nvSpPr>
      <dsp:spPr bwMode="white">
        <a:xfrm>
          <a:off x="3149600" y="110672"/>
          <a:ext cx="2249714" cy="1349829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Georgia" panose="02040502050405020303" charset="0"/>
              <a:cs typeface="Georgia" panose="02040502050405020303" charset="0"/>
            </a:rPr>
            <a:t>Pruning</a:t>
          </a:r>
        </a:p>
      </dsp:txBody>
      <dsp:txXfrm>
        <a:off x="3149600" y="110672"/>
        <a:ext cx="2249714" cy="1349829"/>
      </dsp:txXfrm>
    </dsp:sp>
    <dsp:sp modelId="{0E1BC341-DCBB-4014-B024-DE80D2FF7DFA}">
      <dsp:nvSpPr>
        <dsp:cNvPr id="0" name=""/>
        <dsp:cNvSpPr/>
      </dsp:nvSpPr>
      <dsp:spPr bwMode="white">
        <a:xfrm>
          <a:off x="5610788" y="506621"/>
          <a:ext cx="476939" cy="557929"/>
        </a:xfrm>
        <a:prstGeom prst="rightArrow">
          <a:avLst>
            <a:gd name="adj1" fmla="val 60000"/>
            <a:gd name="adj2" fmla="val 50000"/>
          </a:avLst>
        </a:prstGeom>
        <a:solidFill>
          <a:srgbClr val="292948"/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5610788" y="506621"/>
        <a:ext cx="476939" cy="557929"/>
      </dsp:txXfrm>
    </dsp:sp>
    <dsp:sp modelId="{0799F89C-BDBA-4ED7-AF49-329AE5F9B37C}">
      <dsp:nvSpPr>
        <dsp:cNvPr id="0" name=""/>
        <dsp:cNvSpPr/>
      </dsp:nvSpPr>
      <dsp:spPr bwMode="white">
        <a:xfrm>
          <a:off x="6299201" y="110672"/>
          <a:ext cx="2249714" cy="1349829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Georgia" panose="02040502050405020303" charset="0"/>
              <a:cs typeface="Georgia" panose="02040502050405020303" charset="0"/>
            </a:rPr>
            <a:t>Fine-tuning</a:t>
          </a:r>
        </a:p>
      </dsp:txBody>
      <dsp:txXfrm>
        <a:off x="6299201" y="110672"/>
        <a:ext cx="2249714" cy="1349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02CA5-C061-46E5-8991-4C594A98301B}">
      <dsp:nvSpPr>
        <dsp:cNvPr id="0" name=""/>
        <dsp:cNvSpPr/>
      </dsp:nvSpPr>
      <dsp:spPr bwMode="white">
        <a:xfrm>
          <a:off x="0" y="2039836"/>
          <a:ext cx="1321571" cy="1165860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Georgia" panose="02040502050405020303" charset="0"/>
              <a:cs typeface="Georgia" panose="02040502050405020303" charset="0"/>
            </a:rPr>
            <a:t>Network</a:t>
          </a:r>
        </a:p>
      </dsp:txBody>
      <dsp:txXfrm>
        <a:off x="0" y="2039836"/>
        <a:ext cx="1321571" cy="1165860"/>
      </dsp:txXfrm>
    </dsp:sp>
    <dsp:sp modelId="{DFD1DDFD-8E66-4DA8-BC46-3BA8CD01AC0A}">
      <dsp:nvSpPr>
        <dsp:cNvPr id="0" name=""/>
        <dsp:cNvSpPr/>
      </dsp:nvSpPr>
      <dsp:spPr bwMode="white">
        <a:xfrm>
          <a:off x="1445798" y="2458892"/>
          <a:ext cx="280173" cy="327750"/>
        </a:xfrm>
        <a:prstGeom prst="rightArrow">
          <a:avLst>
            <a:gd name="adj1" fmla="val 60000"/>
            <a:gd name="adj2" fmla="val 50000"/>
          </a:avLst>
        </a:prstGeom>
        <a:solidFill>
          <a:srgbClr val="292948"/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1445798" y="2458892"/>
        <a:ext cx="280173" cy="327750"/>
      </dsp:txXfrm>
    </dsp:sp>
    <dsp:sp modelId="{3F2FF6E5-6A6D-4925-8248-E21EA795E97D}">
      <dsp:nvSpPr>
        <dsp:cNvPr id="0" name=""/>
        <dsp:cNvSpPr/>
      </dsp:nvSpPr>
      <dsp:spPr bwMode="white">
        <a:xfrm>
          <a:off x="1850199" y="2039836"/>
          <a:ext cx="1321571" cy="1165860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Georgia" panose="02040502050405020303" charset="0"/>
              <a:cs typeface="Georgia" panose="02040502050405020303" charset="0"/>
            </a:rPr>
            <a:t>Evaluate importance  of neurons</a:t>
          </a:r>
        </a:p>
      </dsp:txBody>
      <dsp:txXfrm>
        <a:off x="1850199" y="2039836"/>
        <a:ext cx="1321571" cy="1165860"/>
      </dsp:txXfrm>
    </dsp:sp>
    <dsp:sp modelId="{968B8155-D783-44EF-9EC9-CC56F070FCE0}">
      <dsp:nvSpPr>
        <dsp:cNvPr id="0" name=""/>
        <dsp:cNvSpPr/>
      </dsp:nvSpPr>
      <dsp:spPr bwMode="white">
        <a:xfrm>
          <a:off x="3295997" y="2458892"/>
          <a:ext cx="280173" cy="327750"/>
        </a:xfrm>
        <a:prstGeom prst="rightArrow">
          <a:avLst>
            <a:gd name="adj1" fmla="val 60000"/>
            <a:gd name="adj2" fmla="val 50000"/>
          </a:avLst>
        </a:prstGeom>
        <a:solidFill>
          <a:srgbClr val="292948"/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3295997" y="2458892"/>
        <a:ext cx="280173" cy="327750"/>
      </dsp:txXfrm>
    </dsp:sp>
    <dsp:sp modelId="{0E7DC96F-53D5-4B08-8FB3-AABC61FFF5BD}">
      <dsp:nvSpPr>
        <dsp:cNvPr id="0" name=""/>
        <dsp:cNvSpPr/>
      </dsp:nvSpPr>
      <dsp:spPr bwMode="white">
        <a:xfrm>
          <a:off x="3700398" y="2039836"/>
          <a:ext cx="1321571" cy="1165860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Georgia" panose="02040502050405020303" charset="0"/>
              <a:cs typeface="Georgia" panose="02040502050405020303" charset="0"/>
            </a:rPr>
            <a:t>Remove the least important neuron </a:t>
          </a:r>
        </a:p>
      </dsp:txBody>
      <dsp:txXfrm>
        <a:off x="3700398" y="2039836"/>
        <a:ext cx="1321571" cy="1165860"/>
      </dsp:txXfrm>
    </dsp:sp>
    <dsp:sp modelId="{43C2BE37-56AC-4159-9E31-B1A63D6E88C9}">
      <dsp:nvSpPr>
        <dsp:cNvPr id="0" name=""/>
        <dsp:cNvSpPr/>
      </dsp:nvSpPr>
      <dsp:spPr bwMode="white">
        <a:xfrm>
          <a:off x="5146196" y="2458892"/>
          <a:ext cx="280173" cy="327750"/>
        </a:xfrm>
        <a:prstGeom prst="rightArrow">
          <a:avLst>
            <a:gd name="adj1" fmla="val 60000"/>
            <a:gd name="adj2" fmla="val 50000"/>
          </a:avLst>
        </a:prstGeom>
        <a:solidFill>
          <a:srgbClr val="292948"/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5146196" y="2458892"/>
        <a:ext cx="280173" cy="327750"/>
      </dsp:txXfrm>
    </dsp:sp>
    <dsp:sp modelId="{18360D86-FA9B-4843-AE74-D6CA9F733D50}">
      <dsp:nvSpPr>
        <dsp:cNvPr id="0" name=""/>
        <dsp:cNvSpPr/>
      </dsp:nvSpPr>
      <dsp:spPr bwMode="white">
        <a:xfrm>
          <a:off x="5550597" y="2039836"/>
          <a:ext cx="1321571" cy="1165860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Georgia" panose="02040502050405020303" charset="0"/>
              <a:cs typeface="Georgia" panose="02040502050405020303" charset="0"/>
            </a:rPr>
            <a:t>Fine-tuning</a:t>
          </a:r>
          <a:endParaRPr lang="zh-CN" altLang="en-US" sz="3600" kern="1200" dirty="0">
            <a:latin typeface="Georgia" panose="02040502050405020303" charset="0"/>
            <a:cs typeface="Georgia" panose="02040502050405020303" charset="0"/>
          </a:endParaRPr>
        </a:p>
      </dsp:txBody>
      <dsp:txXfrm>
        <a:off x="5550597" y="2039836"/>
        <a:ext cx="1321571" cy="1165860"/>
      </dsp:txXfrm>
    </dsp:sp>
    <dsp:sp modelId="{C0C43EDD-3E2B-4F17-8B89-AC7876BC29DD}">
      <dsp:nvSpPr>
        <dsp:cNvPr id="0" name=""/>
        <dsp:cNvSpPr/>
      </dsp:nvSpPr>
      <dsp:spPr bwMode="white">
        <a:xfrm>
          <a:off x="6996395" y="2458892"/>
          <a:ext cx="280173" cy="327750"/>
        </a:xfrm>
        <a:prstGeom prst="rightArrow">
          <a:avLst>
            <a:gd name="adj1" fmla="val 60000"/>
            <a:gd name="adj2" fmla="val 50000"/>
          </a:avLst>
        </a:prstGeom>
        <a:solidFill>
          <a:srgbClr val="292948"/>
        </a:solidFill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6996395" y="2458892"/>
        <a:ext cx="280173" cy="327750"/>
      </dsp:txXfrm>
    </dsp:sp>
    <dsp:sp modelId="{684495EB-7635-468F-8093-7C4F5B84935A}">
      <dsp:nvSpPr>
        <dsp:cNvPr id="0" name=""/>
        <dsp:cNvSpPr/>
      </dsp:nvSpPr>
      <dsp:spPr bwMode="white">
        <a:xfrm>
          <a:off x="7400796" y="2039836"/>
          <a:ext cx="1321571" cy="1165860"/>
        </a:xfrm>
        <a:prstGeom prst="roundRect">
          <a:avLst>
            <a:gd name="adj" fmla="val 10000"/>
          </a:avLst>
        </a:prstGeom>
        <a:solidFill>
          <a:srgbClr val="A745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Georgia" panose="02040502050405020303" charset="0"/>
              <a:cs typeface="Georgia" panose="02040502050405020303" charset="0"/>
            </a:rPr>
            <a:t>Continue pruning?</a:t>
          </a:r>
          <a:endParaRPr lang="zh-CN" altLang="en-US" sz="3600" kern="1200" dirty="0">
            <a:latin typeface="Georgia" panose="02040502050405020303" charset="0"/>
            <a:cs typeface="Georgia" panose="02040502050405020303" charset="0"/>
          </a:endParaRPr>
        </a:p>
      </dsp:txBody>
      <dsp:txXfrm>
        <a:off x="7400796" y="2039836"/>
        <a:ext cx="1321571" cy="1165860"/>
      </dsp:txXfrm>
    </dsp:sp>
    <dsp:sp modelId="{FA5B70E7-9204-4BEB-AED9-D8D96888466B}">
      <dsp:nvSpPr>
        <dsp:cNvPr id="0" name=""/>
        <dsp:cNvSpPr/>
      </dsp:nvSpPr>
      <dsp:spPr bwMode="white">
        <a:xfrm>
          <a:off x="9563837" y="2450305"/>
          <a:ext cx="280173" cy="327750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>
        <a:off x="9563837" y="2450305"/>
        <a:ext cx="280173" cy="327750"/>
      </dsp:txXfrm>
    </dsp:sp>
    <dsp:sp modelId="{1B5DA811-C8AC-4CEC-AE8D-3B20DABD24D9}">
      <dsp:nvSpPr>
        <dsp:cNvPr id="0" name=""/>
        <dsp:cNvSpPr/>
      </dsp:nvSpPr>
      <dsp:spPr bwMode="white">
        <a:xfrm>
          <a:off x="9250994" y="2039836"/>
          <a:ext cx="1321571" cy="116586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 dirty="0">
            <a:solidFill>
              <a:schemeClr val="tx1"/>
            </a:solidFill>
            <a:latin typeface="Georgia" panose="02040502050405020303" charset="0"/>
            <a:cs typeface="Georgia" panose="02040502050405020303" charset="0"/>
          </a:endParaRPr>
        </a:p>
      </dsp:txBody>
      <dsp:txXfrm>
        <a:off x="9250994" y="2039836"/>
        <a:ext cx="1321571" cy="1165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1.png"/><Relationship Id="rId4" Type="http://schemas.openxmlformats.org/officeDocument/2006/relationships/tags" Target="../tags/tag88.xml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6.png"/><Relationship Id="rId3" Type="http://schemas.openxmlformats.org/officeDocument/2006/relationships/tags" Target="../tags/tag95.xml"/><Relationship Id="rId7" Type="http://schemas.openxmlformats.org/officeDocument/2006/relationships/image" Target="../media/image1.png"/><Relationship Id="rId12" Type="http://schemas.microsoft.com/office/2007/relationships/diagramDrawing" Target="../diagrams/drawing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11" Type="http://schemas.openxmlformats.org/officeDocument/2006/relationships/diagramColors" Target="../diagrams/colors2.xml"/><Relationship Id="rId5" Type="http://schemas.openxmlformats.org/officeDocument/2006/relationships/tags" Target="../tags/tag97.xml"/><Relationship Id="rId10" Type="http://schemas.openxmlformats.org/officeDocument/2006/relationships/diagramQuickStyle" Target="../diagrams/quickStyle2.xml"/><Relationship Id="rId4" Type="http://schemas.openxmlformats.org/officeDocument/2006/relationships/tags" Target="../tags/tag96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7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.png"/><Relationship Id="rId5" Type="http://schemas.openxmlformats.org/officeDocument/2006/relationships/tags" Target="../tags/tag10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16.xml"/><Relationship Id="rId7" Type="http://schemas.openxmlformats.org/officeDocument/2006/relationships/image" Target="../media/image1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0" Type="http://schemas.openxmlformats.org/officeDocument/2006/relationships/image" Target="../media/image13.png"/><Relationship Id="rId4" Type="http://schemas.openxmlformats.org/officeDocument/2006/relationships/tags" Target="../tags/tag117.xml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21.xml"/><Relationship Id="rId7" Type="http://schemas.openxmlformats.org/officeDocument/2006/relationships/image" Target="../media/image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10" Type="http://schemas.openxmlformats.org/officeDocument/2006/relationships/image" Target="../media/image16.png"/><Relationship Id="rId4" Type="http://schemas.openxmlformats.org/officeDocument/2006/relationships/tags" Target="../tags/tag122.xml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image" Target="../media/image18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1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10" Type="http://schemas.openxmlformats.org/officeDocument/2006/relationships/image" Target="../media/image1.png"/><Relationship Id="rId4" Type="http://schemas.openxmlformats.org/officeDocument/2006/relationships/tags" Target="../tags/tag141.xml"/><Relationship Id="rId9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48.xml"/><Relationship Id="rId7" Type="http://schemas.openxmlformats.org/officeDocument/2006/relationships/image" Target="../media/image1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" Type="http://schemas.openxmlformats.org/officeDocument/2006/relationships/tags" Target="../tags/tag153.xml"/><Relationship Id="rId21" Type="http://schemas.openxmlformats.org/officeDocument/2006/relationships/tags" Target="../tags/tag171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tags" Target="../tags/tag170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4.xml"/><Relationship Id="rId7" Type="http://schemas.openxmlformats.org/officeDocument/2006/relationships/image" Target="../media/image3.png"/><Relationship Id="rId12" Type="http://schemas.openxmlformats.org/officeDocument/2006/relationships/image" Target="../media/image5.wmf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76.xml"/><Relationship Id="rId10" Type="http://schemas.openxmlformats.org/officeDocument/2006/relationships/image" Target="../media/image4.wmf"/><Relationship Id="rId4" Type="http://schemas.openxmlformats.org/officeDocument/2006/relationships/tags" Target="../tags/tag75.xml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diagramQuickStyle" Target="../diagrams/quickStyle1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diagramLayout" Target="../diagrams/layout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diagramData" Target="../diagrams/data1.xml"/><Relationship Id="rId5" Type="http://schemas.openxmlformats.org/officeDocument/2006/relationships/tags" Target="../tags/tag81.xml"/><Relationship Id="rId15" Type="http://schemas.microsoft.com/office/2007/relationships/diagramDrawing" Target="../diagrams/drawing1.xml"/><Relationship Id="rId10" Type="http://schemas.openxmlformats.org/officeDocument/2006/relationships/image" Target="../media/image1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2.xml"/><Relationship Id="rId14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2202160" cy="6858000"/>
            <a:chOff x="0" y="0"/>
            <a:chExt cx="19216" cy="10800"/>
          </a:xfrm>
        </p:grpSpPr>
        <p:sp>
          <p:nvSpPr>
            <p:cNvPr id="38" name="矩形 37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292948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1698"/>
              <a:ext cx="19217" cy="9098"/>
              <a:chOff x="0" y="1078523"/>
              <a:chExt cx="12203061" cy="5776978"/>
            </a:xfrm>
          </p:grpSpPr>
          <p:sp>
            <p:nvSpPr>
              <p:cNvPr id="11" name="Freeform 8"/>
              <p:cNvSpPr/>
              <p:nvPr/>
            </p:nvSpPr>
            <p:spPr bwMode="auto">
              <a:xfrm>
                <a:off x="3940644" y="2760993"/>
                <a:ext cx="7542516" cy="2933174"/>
              </a:xfrm>
              <a:custGeom>
                <a:avLst/>
                <a:gdLst>
                  <a:gd name="T0" fmla="*/ 172 w 2132"/>
                  <a:gd name="T1" fmla="*/ 372 h 856"/>
                  <a:gd name="T2" fmla="*/ 798 w 2132"/>
                  <a:gd name="T3" fmla="*/ 341 h 856"/>
                  <a:gd name="T4" fmla="*/ 1528 w 2132"/>
                  <a:gd name="T5" fmla="*/ 96 h 856"/>
                  <a:gd name="T6" fmla="*/ 2132 w 2132"/>
                  <a:gd name="T7" fmla="*/ 284 h 856"/>
                  <a:gd name="T8" fmla="*/ 2064 w 2132"/>
                  <a:gd name="T9" fmla="*/ 856 h 856"/>
                  <a:gd name="T10" fmla="*/ 708 w 2132"/>
                  <a:gd name="T11" fmla="*/ 788 h 856"/>
                  <a:gd name="T12" fmla="*/ 0 w 2132"/>
                  <a:gd name="T13" fmla="*/ 684 h 856"/>
                  <a:gd name="T14" fmla="*/ 172 w 2132"/>
                  <a:gd name="T15" fmla="*/ 37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2" h="856">
                    <a:moveTo>
                      <a:pt x="172" y="372"/>
                    </a:moveTo>
                    <a:cubicBezTo>
                      <a:pt x="172" y="372"/>
                      <a:pt x="596" y="465"/>
                      <a:pt x="798" y="341"/>
                    </a:cubicBezTo>
                    <a:cubicBezTo>
                      <a:pt x="798" y="341"/>
                      <a:pt x="1204" y="0"/>
                      <a:pt x="1528" y="96"/>
                    </a:cubicBezTo>
                    <a:cubicBezTo>
                      <a:pt x="1852" y="192"/>
                      <a:pt x="2132" y="284"/>
                      <a:pt x="2132" y="284"/>
                    </a:cubicBezTo>
                    <a:cubicBezTo>
                      <a:pt x="2064" y="856"/>
                      <a:pt x="2064" y="856"/>
                      <a:pt x="2064" y="856"/>
                    </a:cubicBezTo>
                    <a:cubicBezTo>
                      <a:pt x="708" y="788"/>
                      <a:pt x="708" y="788"/>
                      <a:pt x="708" y="788"/>
                    </a:cubicBezTo>
                    <a:cubicBezTo>
                      <a:pt x="0" y="684"/>
                      <a:pt x="0" y="684"/>
                      <a:pt x="0" y="684"/>
                    </a:cubicBezTo>
                    <a:lnTo>
                      <a:pt x="172" y="372"/>
                    </a:lnTo>
                    <a:close/>
                  </a:path>
                </a:pathLst>
              </a:custGeom>
              <a:gradFill>
                <a:gsLst>
                  <a:gs pos="0">
                    <a:srgbClr val="B24747"/>
                  </a:gs>
                  <a:gs pos="100000">
                    <a:srgbClr val="182848">
                      <a:alpha val="7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0" y="2683404"/>
                <a:ext cx="2085030" cy="1817171"/>
              </a:xfrm>
              <a:custGeom>
                <a:avLst/>
                <a:gdLst>
                  <a:gd name="connsiteX0" fmla="*/ 1078857 w 1268258"/>
                  <a:gd name="connsiteY0" fmla="*/ 0 h 1138886"/>
                  <a:gd name="connsiteX1" fmla="*/ 1268258 w 1268258"/>
                  <a:gd name="connsiteY1" fmla="*/ 1015245 h 1138886"/>
                  <a:gd name="connsiteX2" fmla="*/ 0 w 1268258"/>
                  <a:gd name="connsiteY2" fmla="*/ 1138886 h 1138886"/>
                  <a:gd name="connsiteX3" fmla="*/ 0 w 1268258"/>
                  <a:gd name="connsiteY3" fmla="*/ 524705 h 1138886"/>
                  <a:gd name="connsiteX4" fmla="*/ 11055 w 1268258"/>
                  <a:gd name="connsiteY4" fmla="*/ 513425 h 1138886"/>
                  <a:gd name="connsiteX5" fmla="*/ 1078857 w 1268258"/>
                  <a:gd name="connsiteY5" fmla="*/ 0 h 113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8258" h="1138886">
                    <a:moveTo>
                      <a:pt x="1078857" y="0"/>
                    </a:moveTo>
                    <a:cubicBezTo>
                      <a:pt x="1268258" y="1015245"/>
                      <a:pt x="1268258" y="1015245"/>
                      <a:pt x="1268258" y="1015245"/>
                    </a:cubicBezTo>
                    <a:lnTo>
                      <a:pt x="0" y="1138886"/>
                    </a:lnTo>
                    <a:lnTo>
                      <a:pt x="0" y="524705"/>
                    </a:lnTo>
                    <a:lnTo>
                      <a:pt x="11055" y="513425"/>
                    </a:lnTo>
                    <a:cubicBezTo>
                      <a:pt x="178126" y="347716"/>
                      <a:pt x="575223" y="14488"/>
                      <a:pt x="1078857" y="0"/>
                    </a:cubicBezTo>
                    <a:close/>
                  </a:path>
                </a:pathLst>
              </a:custGeom>
              <a:gradFill>
                <a:gsLst>
                  <a:gs pos="21400">
                    <a:srgbClr val="B24747"/>
                  </a:gs>
                  <a:gs pos="0">
                    <a:srgbClr val="E65245"/>
                  </a:gs>
                  <a:gs pos="100000">
                    <a:srgbClr val="182848">
                      <a:alpha val="7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9660851" y="1298325"/>
                <a:ext cx="2531149" cy="2665905"/>
              </a:xfrm>
              <a:custGeom>
                <a:avLst/>
                <a:gdLst>
                  <a:gd name="connsiteX0" fmla="*/ 1539618 w 1539618"/>
                  <a:gd name="connsiteY0" fmla="*/ 0 h 1670818"/>
                  <a:gd name="connsiteX1" fmla="*/ 1539618 w 1539618"/>
                  <a:gd name="connsiteY1" fmla="*/ 1670818 h 1670818"/>
                  <a:gd name="connsiteX2" fmla="*/ 0 w 1539618"/>
                  <a:gd name="connsiteY2" fmla="*/ 1415778 h 1670818"/>
                  <a:gd name="connsiteX3" fmla="*/ 861054 w 1539618"/>
                  <a:gd name="connsiteY3" fmla="*/ 229292 h 1670818"/>
                  <a:gd name="connsiteX4" fmla="*/ 1485857 w 1539618"/>
                  <a:gd name="connsiteY4" fmla="*/ 781 h 167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618" h="1670818">
                    <a:moveTo>
                      <a:pt x="1539618" y="0"/>
                    </a:moveTo>
                    <a:lnTo>
                      <a:pt x="1539618" y="1670818"/>
                    </a:lnTo>
                    <a:lnTo>
                      <a:pt x="0" y="1415778"/>
                    </a:lnTo>
                    <a:cubicBezTo>
                      <a:pt x="25832" y="1364192"/>
                      <a:pt x="327201" y="478626"/>
                      <a:pt x="861054" y="229292"/>
                    </a:cubicBezTo>
                    <a:cubicBezTo>
                      <a:pt x="861054" y="229292"/>
                      <a:pt x="1127443" y="35843"/>
                      <a:pt x="1485857" y="7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4747"/>
                  </a:gs>
                  <a:gs pos="100000">
                    <a:srgbClr val="182848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664974" y="1078523"/>
                <a:ext cx="11528257" cy="5776978"/>
              </a:xfrm>
              <a:custGeom>
                <a:avLst/>
                <a:gdLst>
                  <a:gd name="connsiteX0" fmla="*/ 1411928 w 7012276"/>
                  <a:gd name="connsiteY0" fmla="*/ 617 h 3620639"/>
                  <a:gd name="connsiteX1" fmla="*/ 1467599 w 7012276"/>
                  <a:gd name="connsiteY1" fmla="*/ 1576 h 3620639"/>
                  <a:gd name="connsiteX2" fmla="*/ 1796577 w 7012276"/>
                  <a:gd name="connsiteY2" fmla="*/ 177692 h 3620639"/>
                  <a:gd name="connsiteX3" fmla="*/ 2140922 w 7012276"/>
                  <a:gd name="connsiteY3" fmla="*/ 787771 h 3620639"/>
                  <a:gd name="connsiteX4" fmla="*/ 2476659 w 7012276"/>
                  <a:gd name="connsiteY4" fmla="*/ 1750149 h 3620639"/>
                  <a:gd name="connsiteX5" fmla="*/ 3974562 w 7012276"/>
                  <a:gd name="connsiteY5" fmla="*/ 2154004 h 3620639"/>
                  <a:gd name="connsiteX6" fmla="*/ 5007599 w 7012276"/>
                  <a:gd name="connsiteY6" fmla="*/ 1793112 h 3620639"/>
                  <a:gd name="connsiteX7" fmla="*/ 5463857 w 7012276"/>
                  <a:gd name="connsiteY7" fmla="*/ 1397850 h 3620639"/>
                  <a:gd name="connsiteX8" fmla="*/ 6023418 w 7012276"/>
                  <a:gd name="connsiteY8" fmla="*/ 1457999 h 3620639"/>
                  <a:gd name="connsiteX9" fmla="*/ 7008418 w 7012276"/>
                  <a:gd name="connsiteY9" fmla="*/ 1395735 h 3620639"/>
                  <a:gd name="connsiteX10" fmla="*/ 7012276 w 7012276"/>
                  <a:gd name="connsiteY10" fmla="*/ 1391093 h 3620639"/>
                  <a:gd name="connsiteX11" fmla="*/ 7012276 w 7012276"/>
                  <a:gd name="connsiteY11" fmla="*/ 3620639 h 3620639"/>
                  <a:gd name="connsiteX12" fmla="*/ 0 w 7012276"/>
                  <a:gd name="connsiteY12" fmla="*/ 3620639 h 3620639"/>
                  <a:gd name="connsiteX13" fmla="*/ 203979 w 7012276"/>
                  <a:gd name="connsiteY13" fmla="*/ 2076670 h 3620639"/>
                  <a:gd name="connsiteX14" fmla="*/ 488064 w 7012276"/>
                  <a:gd name="connsiteY14" fmla="*/ 1303331 h 3620639"/>
                  <a:gd name="connsiteX15" fmla="*/ 1211189 w 7012276"/>
                  <a:gd name="connsiteY15" fmla="*/ 74580 h 3620639"/>
                  <a:gd name="connsiteX16" fmla="*/ 1411928 w 7012276"/>
                  <a:gd name="connsiteY16" fmla="*/ 617 h 3620639"/>
                  <a:gd name="connsiteX0-1" fmla="*/ 1411928 w 7012276"/>
                  <a:gd name="connsiteY0-2" fmla="*/ 617 h 3620639"/>
                  <a:gd name="connsiteX1-3" fmla="*/ 1467599 w 7012276"/>
                  <a:gd name="connsiteY1-4" fmla="*/ 1576 h 3620639"/>
                  <a:gd name="connsiteX2-5" fmla="*/ 1796577 w 7012276"/>
                  <a:gd name="connsiteY2-6" fmla="*/ 177692 h 3620639"/>
                  <a:gd name="connsiteX3-7" fmla="*/ 2140922 w 7012276"/>
                  <a:gd name="connsiteY3-8" fmla="*/ 787771 h 3620639"/>
                  <a:gd name="connsiteX4-9" fmla="*/ 2476659 w 7012276"/>
                  <a:gd name="connsiteY4-10" fmla="*/ 1750149 h 3620639"/>
                  <a:gd name="connsiteX5-11" fmla="*/ 3974562 w 7012276"/>
                  <a:gd name="connsiteY5-12" fmla="*/ 2154004 h 3620639"/>
                  <a:gd name="connsiteX6-13" fmla="*/ 5007599 w 7012276"/>
                  <a:gd name="connsiteY6-14" fmla="*/ 1793112 h 3620639"/>
                  <a:gd name="connsiteX7-15" fmla="*/ 5463857 w 7012276"/>
                  <a:gd name="connsiteY7-16" fmla="*/ 1397850 h 3620639"/>
                  <a:gd name="connsiteX8-17" fmla="*/ 6023418 w 7012276"/>
                  <a:gd name="connsiteY8-18" fmla="*/ 1457999 h 3620639"/>
                  <a:gd name="connsiteX9-19" fmla="*/ 7008418 w 7012276"/>
                  <a:gd name="connsiteY9-20" fmla="*/ 1395735 h 3620639"/>
                  <a:gd name="connsiteX10-21" fmla="*/ 7012276 w 7012276"/>
                  <a:gd name="connsiteY10-22" fmla="*/ 1391093 h 3620639"/>
                  <a:gd name="connsiteX11-23" fmla="*/ 7012276 w 7012276"/>
                  <a:gd name="connsiteY11-24" fmla="*/ 3620639 h 3620639"/>
                  <a:gd name="connsiteX12-25" fmla="*/ 0 w 7012276"/>
                  <a:gd name="connsiteY12-26" fmla="*/ 3620639 h 3620639"/>
                  <a:gd name="connsiteX13-27" fmla="*/ 203979 w 7012276"/>
                  <a:gd name="connsiteY13-28" fmla="*/ 2076670 h 3620639"/>
                  <a:gd name="connsiteX14-29" fmla="*/ 488064 w 7012276"/>
                  <a:gd name="connsiteY14-30" fmla="*/ 1303331 h 3620639"/>
                  <a:gd name="connsiteX15-31" fmla="*/ 1211189 w 7012276"/>
                  <a:gd name="connsiteY15-32" fmla="*/ 74580 h 3620639"/>
                  <a:gd name="connsiteX16-33" fmla="*/ 1411928 w 7012276"/>
                  <a:gd name="connsiteY16-34" fmla="*/ 617 h 3620639"/>
                  <a:gd name="connsiteX0-35" fmla="*/ 1411928 w 7012276"/>
                  <a:gd name="connsiteY0-36" fmla="*/ 617 h 3620639"/>
                  <a:gd name="connsiteX1-37" fmla="*/ 1467599 w 7012276"/>
                  <a:gd name="connsiteY1-38" fmla="*/ 1576 h 3620639"/>
                  <a:gd name="connsiteX2-39" fmla="*/ 1796577 w 7012276"/>
                  <a:gd name="connsiteY2-40" fmla="*/ 177692 h 3620639"/>
                  <a:gd name="connsiteX3-41" fmla="*/ 2140922 w 7012276"/>
                  <a:gd name="connsiteY3-42" fmla="*/ 787771 h 3620639"/>
                  <a:gd name="connsiteX4-43" fmla="*/ 2476659 w 7012276"/>
                  <a:gd name="connsiteY4-44" fmla="*/ 1750149 h 3620639"/>
                  <a:gd name="connsiteX5-45" fmla="*/ 3974562 w 7012276"/>
                  <a:gd name="connsiteY5-46" fmla="*/ 2154004 h 3620639"/>
                  <a:gd name="connsiteX6-47" fmla="*/ 5007599 w 7012276"/>
                  <a:gd name="connsiteY6-48" fmla="*/ 1793112 h 3620639"/>
                  <a:gd name="connsiteX7-49" fmla="*/ 5463857 w 7012276"/>
                  <a:gd name="connsiteY7-50" fmla="*/ 1397850 h 3620639"/>
                  <a:gd name="connsiteX8-51" fmla="*/ 6023418 w 7012276"/>
                  <a:gd name="connsiteY8-52" fmla="*/ 1457999 h 3620639"/>
                  <a:gd name="connsiteX9-53" fmla="*/ 7008418 w 7012276"/>
                  <a:gd name="connsiteY9-54" fmla="*/ 1395735 h 3620639"/>
                  <a:gd name="connsiteX10-55" fmla="*/ 7012276 w 7012276"/>
                  <a:gd name="connsiteY10-56" fmla="*/ 1391093 h 3620639"/>
                  <a:gd name="connsiteX11-57" fmla="*/ 7012276 w 7012276"/>
                  <a:gd name="connsiteY11-58" fmla="*/ 3620639 h 3620639"/>
                  <a:gd name="connsiteX12-59" fmla="*/ 0 w 7012276"/>
                  <a:gd name="connsiteY12-60" fmla="*/ 3620639 h 3620639"/>
                  <a:gd name="connsiteX13-61" fmla="*/ 203979 w 7012276"/>
                  <a:gd name="connsiteY13-62" fmla="*/ 2076670 h 3620639"/>
                  <a:gd name="connsiteX14-63" fmla="*/ 488064 w 7012276"/>
                  <a:gd name="connsiteY14-64" fmla="*/ 1303331 h 3620639"/>
                  <a:gd name="connsiteX15-65" fmla="*/ 1211189 w 7012276"/>
                  <a:gd name="connsiteY15-66" fmla="*/ 74580 h 3620639"/>
                  <a:gd name="connsiteX16-67" fmla="*/ 1411928 w 7012276"/>
                  <a:gd name="connsiteY16-68" fmla="*/ 617 h 36206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</a:cxnLst>
                <a:rect l="l" t="t" r="r" b="b"/>
                <a:pathLst>
                  <a:path w="7012276" h="3620639">
                    <a:moveTo>
                      <a:pt x="1411928" y="617"/>
                    </a:moveTo>
                    <a:cubicBezTo>
                      <a:pt x="1429571" y="-404"/>
                      <a:pt x="1448158" y="-207"/>
                      <a:pt x="1467599" y="1576"/>
                    </a:cubicBezTo>
                    <a:cubicBezTo>
                      <a:pt x="1560915" y="10135"/>
                      <a:pt x="1673904" y="55247"/>
                      <a:pt x="1796577" y="177692"/>
                    </a:cubicBezTo>
                    <a:cubicBezTo>
                      <a:pt x="1796577" y="177692"/>
                      <a:pt x="2015772" y="454658"/>
                      <a:pt x="2140922" y="787771"/>
                    </a:cubicBezTo>
                    <a:cubicBezTo>
                      <a:pt x="2140922" y="787771"/>
                      <a:pt x="2356138" y="1612666"/>
                      <a:pt x="2476659" y="1750149"/>
                    </a:cubicBezTo>
                    <a:cubicBezTo>
                      <a:pt x="2476659" y="1750149"/>
                      <a:pt x="2631615" y="2274301"/>
                      <a:pt x="3974562" y="2154004"/>
                    </a:cubicBezTo>
                    <a:cubicBezTo>
                      <a:pt x="3974562" y="2154004"/>
                      <a:pt x="4516907" y="2145411"/>
                      <a:pt x="5007599" y="1793112"/>
                    </a:cubicBezTo>
                    <a:cubicBezTo>
                      <a:pt x="5007599" y="1793112"/>
                      <a:pt x="5386379" y="1415035"/>
                      <a:pt x="5463857" y="1397850"/>
                    </a:cubicBezTo>
                    <a:cubicBezTo>
                      <a:pt x="5541335" y="1380665"/>
                      <a:pt x="5730725" y="1251775"/>
                      <a:pt x="6023418" y="1457999"/>
                    </a:cubicBezTo>
                    <a:cubicBezTo>
                      <a:pt x="6279525" y="1638444"/>
                      <a:pt x="6759726" y="1621528"/>
                      <a:pt x="7008418" y="1395735"/>
                    </a:cubicBezTo>
                    <a:lnTo>
                      <a:pt x="7012276" y="1391093"/>
                    </a:lnTo>
                    <a:lnTo>
                      <a:pt x="7012276" y="3620639"/>
                    </a:lnTo>
                    <a:lnTo>
                      <a:pt x="0" y="3620639"/>
                    </a:lnTo>
                    <a:lnTo>
                      <a:pt x="203979" y="2076670"/>
                    </a:lnTo>
                    <a:cubicBezTo>
                      <a:pt x="203979" y="2076670"/>
                      <a:pt x="427803" y="1397850"/>
                      <a:pt x="488064" y="1303331"/>
                    </a:cubicBezTo>
                    <a:cubicBezTo>
                      <a:pt x="488064" y="1303331"/>
                      <a:pt x="779308" y="370866"/>
                      <a:pt x="1211189" y="74580"/>
                    </a:cubicBezTo>
                    <a:cubicBezTo>
                      <a:pt x="1211189" y="74580"/>
                      <a:pt x="1288428" y="7765"/>
                      <a:pt x="1411928" y="6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94F46"/>
                  </a:gs>
                  <a:gs pos="100000">
                    <a:srgbClr val="182848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2" y="4091604"/>
                <a:ext cx="4392654" cy="2763895"/>
              </a:xfrm>
              <a:custGeom>
                <a:avLst/>
                <a:gdLst>
                  <a:gd name="connsiteX0" fmla="*/ 734800 w 2671913"/>
                  <a:gd name="connsiteY0" fmla="*/ 173 h 1732232"/>
                  <a:gd name="connsiteX1" fmla="*/ 1905760 w 2671913"/>
                  <a:gd name="connsiteY1" fmla="*/ 927976 h 1732232"/>
                  <a:gd name="connsiteX2" fmla="*/ 2658162 w 2671913"/>
                  <a:gd name="connsiteY2" fmla="*/ 1723008 h 1732232"/>
                  <a:gd name="connsiteX3" fmla="*/ 2671913 w 2671913"/>
                  <a:gd name="connsiteY3" fmla="*/ 1732232 h 1732232"/>
                  <a:gd name="connsiteX4" fmla="*/ 0 w 2671913"/>
                  <a:gd name="connsiteY4" fmla="*/ 1732232 h 1732232"/>
                  <a:gd name="connsiteX5" fmla="*/ 0 w 2671913"/>
                  <a:gd name="connsiteY5" fmla="*/ 264113 h 1732232"/>
                  <a:gd name="connsiteX6" fmla="*/ 26610 w 2671913"/>
                  <a:gd name="connsiteY6" fmla="*/ 241096 h 1732232"/>
                  <a:gd name="connsiteX7" fmla="*/ 577515 w 2671913"/>
                  <a:gd name="connsiteY7" fmla="*/ 10911 h 1732232"/>
                  <a:gd name="connsiteX8" fmla="*/ 631334 w 2671913"/>
                  <a:gd name="connsiteY8" fmla="*/ 8764 h 1732232"/>
                  <a:gd name="connsiteX9" fmla="*/ 734800 w 2671913"/>
                  <a:gd name="connsiteY9" fmla="*/ 173 h 173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913" h="1732232">
                    <a:moveTo>
                      <a:pt x="734800" y="173"/>
                    </a:moveTo>
                    <a:cubicBezTo>
                      <a:pt x="933795" y="5005"/>
                      <a:pt x="1395559" y="116148"/>
                      <a:pt x="1905760" y="927976"/>
                    </a:cubicBezTo>
                    <a:cubicBezTo>
                      <a:pt x="1905760" y="927976"/>
                      <a:pt x="2373848" y="1513356"/>
                      <a:pt x="2658162" y="1723008"/>
                    </a:cubicBezTo>
                    <a:lnTo>
                      <a:pt x="2671913" y="1732232"/>
                    </a:lnTo>
                    <a:lnTo>
                      <a:pt x="0" y="1732232"/>
                    </a:lnTo>
                    <a:lnTo>
                      <a:pt x="0" y="264113"/>
                    </a:lnTo>
                    <a:lnTo>
                      <a:pt x="26610" y="241096"/>
                    </a:lnTo>
                    <a:cubicBezTo>
                      <a:pt x="136034" y="152692"/>
                      <a:pt x="328604" y="31046"/>
                      <a:pt x="577515" y="10911"/>
                    </a:cubicBezTo>
                    <a:cubicBezTo>
                      <a:pt x="596890" y="10911"/>
                      <a:pt x="614112" y="8764"/>
                      <a:pt x="631334" y="8764"/>
                    </a:cubicBezTo>
                    <a:cubicBezTo>
                      <a:pt x="631334" y="8764"/>
                      <a:pt x="668469" y="-1438"/>
                      <a:pt x="734800" y="173"/>
                    </a:cubicBezTo>
                    <a:close/>
                  </a:path>
                </a:pathLst>
              </a:custGeom>
              <a:gradFill>
                <a:gsLst>
                  <a:gs pos="28600">
                    <a:srgbClr val="E65245"/>
                  </a:gs>
                  <a:gs pos="0">
                    <a:srgbClr val="E65245"/>
                  </a:gs>
                  <a:gs pos="100000">
                    <a:srgbClr val="182848"/>
                  </a:gs>
                </a:gsLst>
                <a:lin ang="3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051580" y="3577031"/>
                <a:ext cx="5151481" cy="3278469"/>
              </a:xfrm>
              <a:custGeom>
                <a:avLst/>
                <a:gdLst>
                  <a:gd name="connsiteX0" fmla="*/ 5151481 w 5151481"/>
                  <a:gd name="connsiteY0" fmla="*/ 0 h 3443866"/>
                  <a:gd name="connsiteX1" fmla="*/ 5151481 w 5151481"/>
                  <a:gd name="connsiteY1" fmla="*/ 3443866 h 3443866"/>
                  <a:gd name="connsiteX2" fmla="*/ 0 w 5151481"/>
                  <a:gd name="connsiteY2" fmla="*/ 3443866 h 3443866"/>
                  <a:gd name="connsiteX3" fmla="*/ 68505 w 5151481"/>
                  <a:gd name="connsiteY3" fmla="*/ 3409693 h 3443866"/>
                  <a:gd name="connsiteX4" fmla="*/ 1134718 w 5151481"/>
                  <a:gd name="connsiteY4" fmla="*/ 2657350 h 3443866"/>
                  <a:gd name="connsiteX5" fmla="*/ 3724809 w 5151481"/>
                  <a:gd name="connsiteY5" fmla="*/ 569349 h 3443866"/>
                  <a:gd name="connsiteX6" fmla="*/ 5070913 w 5151481"/>
                  <a:gd name="connsiteY6" fmla="*/ 13881 h 344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1481" h="3443866">
                    <a:moveTo>
                      <a:pt x="5151481" y="0"/>
                    </a:moveTo>
                    <a:lnTo>
                      <a:pt x="5151481" y="3443866"/>
                    </a:lnTo>
                    <a:lnTo>
                      <a:pt x="0" y="3443866"/>
                    </a:lnTo>
                    <a:lnTo>
                      <a:pt x="68505" y="3409693"/>
                    </a:lnTo>
                    <a:cubicBezTo>
                      <a:pt x="336371" y="3270474"/>
                      <a:pt x="763188" y="3017350"/>
                      <a:pt x="1134718" y="2657350"/>
                    </a:cubicBezTo>
                    <a:cubicBezTo>
                      <a:pt x="1134718" y="2657350"/>
                      <a:pt x="2564221" y="1073350"/>
                      <a:pt x="3724809" y="569349"/>
                    </a:cubicBezTo>
                    <a:cubicBezTo>
                      <a:pt x="4450176" y="254350"/>
                      <a:pt x="4766420" y="85600"/>
                      <a:pt x="5070913" y="13881"/>
                    </a:cubicBezTo>
                    <a:close/>
                  </a:path>
                </a:pathLst>
              </a:custGeom>
              <a:gradFill>
                <a:gsLst>
                  <a:gs pos="32000">
                    <a:srgbClr val="E65245"/>
                  </a:gs>
                  <a:gs pos="0">
                    <a:srgbClr val="E65245"/>
                  </a:gs>
                  <a:gs pos="100000">
                    <a:srgbClr val="182848"/>
                  </a:gs>
                </a:gsLst>
                <a:lin ang="4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412738" y="1719966"/>
            <a:ext cx="9366524" cy="3418068"/>
          </a:xfrm>
          <a:prstGeom prst="rect">
            <a:avLst/>
          </a:prstGeom>
          <a:gradFill>
            <a:gsLst>
              <a:gs pos="0">
                <a:srgbClr val="E65245">
                  <a:alpha val="50000"/>
                </a:srgbClr>
              </a:gs>
              <a:gs pos="100000">
                <a:srgbClr val="29294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099945" y="2205990"/>
            <a:ext cx="7955280" cy="166941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A Study on Model Pruning and Quantization Algorithms</a:t>
            </a:r>
          </a:p>
          <a:p>
            <a:pPr indent="0" algn="dist" fontAlgn="auto">
              <a:spcBef>
                <a:spcPts val="1200"/>
              </a:spcBef>
            </a:pPr>
            <a:r>
              <a:rPr sz="2000" dirty="0">
                <a:solidFill>
                  <a:schemeClr val="bg1"/>
                </a:solidFill>
                <a:latin typeface="Cinzel Black" charset="0"/>
                <a:ea typeface="微软雅黑" panose="020B0503020204020204" charset="-122"/>
                <a:cs typeface="Cinzel Black" charset="0"/>
                <a:sym typeface="+mn-ea"/>
              </a:rPr>
              <a:t>Based on CIFAR-10 and VGG Network</a:t>
            </a:r>
            <a:endParaRPr lang="en-US" altLang="zh-CN" sz="2000" b="1" dirty="0">
              <a:solidFill>
                <a:schemeClr val="bg1"/>
              </a:solidFill>
              <a:latin typeface="Cinzel Black" charset="0"/>
              <a:ea typeface="微软雅黑" panose="020B0503020204020204" charset="-122"/>
              <a:cs typeface="Cinzel Black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118360" y="4065154"/>
            <a:ext cx="79552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84705" y="4283075"/>
            <a:ext cx="7988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Lin Xiaotao</a:t>
            </a:r>
            <a:r>
              <a:rPr lang="en-US"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/ Teng Yiduo</a:t>
            </a:r>
            <a:r>
              <a:rPr lang="en-US"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/ Wang Congyi / Zhang Ruijie / Yao Yang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Classification of Pruning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884680"/>
            <a:ext cx="4169410" cy="1360170"/>
          </a:xfrm>
        </p:spPr>
        <p:txBody>
          <a:bodyPr anchor="t" anchorCtr="0">
            <a:noAutofit/>
          </a:bodyPr>
          <a:lstStyle/>
          <a:p>
            <a:pPr marL="0" indent="0" algn="l">
              <a:spcAft>
                <a:spcPts val="40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Unstructured Pruning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Randomly pruning independent weights or neural connections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83277" y="3402688"/>
          <a:ext cx="1870365" cy="185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8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内容占位符 2"/>
          <p:cNvSpPr>
            <a:spLocks noGrp="1"/>
          </p:cNvSpPr>
          <p:nvPr/>
        </p:nvSpPr>
        <p:spPr>
          <a:xfrm>
            <a:off x="6189345" y="1884680"/>
            <a:ext cx="4081145" cy="104711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Aft>
                <a:spcPts val="40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Structured Pruning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Pruning filters/channels/layers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933950" y="3402688"/>
          <a:ext cx="1738746" cy="185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8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247658" y="3402688"/>
          <a:ext cx="1738746" cy="185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65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9561366" y="3402688"/>
          <a:ext cx="1738746" cy="1856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61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D7393D"/>
                        </a:gs>
                        <a:gs pos="100000">
                          <a:srgbClr val="7A2029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149928" y="5514193"/>
            <a:ext cx="1303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Layer-level</a:t>
            </a: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247948" y="5514193"/>
            <a:ext cx="164869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Channel-level</a:t>
            </a:r>
            <a:endParaRPr lang="zh-CN" altLang="en-US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9587633" y="5514193"/>
            <a:ext cx="171103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Filter-level</a:t>
            </a:r>
            <a:endParaRPr lang="zh-CN" altLang="en-US" dirty="0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L1-Norm Unstructured Pruning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806484" y="1028770"/>
          <a:ext cx="10572565" cy="5245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9649921" y="3153674"/>
            <a:ext cx="451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Georgia" panose="02040502050405020303" charset="0"/>
                <a:cs typeface="Georgia" panose="02040502050405020303" charset="0"/>
              </a:rPr>
              <a:t>NO</a:t>
            </a:r>
            <a:endParaRPr lang="zh-CN" altLang="en-US" sz="14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907084" y="4927913"/>
            <a:ext cx="1212273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Georgia" panose="02040502050405020303" charset="0"/>
                <a:cs typeface="Georgia" panose="02040502050405020303" charset="0"/>
              </a:rPr>
              <a:t>YES</a:t>
            </a:r>
            <a:endParaRPr lang="zh-CN" altLang="en-US" sz="1800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1" name="箭头: 右弧形 20"/>
          <p:cNvSpPr/>
          <p:nvPr>
            <p:custDataLst>
              <p:tags r:id="rId5"/>
            </p:custDataLst>
          </p:nvPr>
        </p:nvSpPr>
        <p:spPr>
          <a:xfrm rot="5400000">
            <a:off x="5591175" y="2044065"/>
            <a:ext cx="1005840" cy="5852160"/>
          </a:xfrm>
          <a:prstGeom prst="curvedLeftArrow">
            <a:avLst/>
          </a:prstGeom>
          <a:gradFill>
            <a:gsLst>
              <a:gs pos="75000">
                <a:srgbClr val="FAF5F2"/>
              </a:gs>
              <a:gs pos="100000">
                <a:srgbClr val="292948"/>
              </a:gs>
              <a:gs pos="0">
                <a:srgbClr val="292948"/>
              </a:gs>
            </a:gsLst>
            <a:lin ang="16200000" scaled="0"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41585" y="3329305"/>
            <a:ext cx="12376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dirty="0">
                <a:latin typeface="Georgia" panose="02040502050405020303" charset="0"/>
                <a:cs typeface="Georgia" panose="02040502050405020303" charset="0"/>
                <a:sym typeface="+mn-ea"/>
              </a:rPr>
              <a:t>Stop pruning</a:t>
            </a:r>
          </a:p>
        </p:txBody>
      </p:sp>
      <p:pic>
        <p:nvPicPr>
          <p:cNvPr id="11" name="图片 10" descr="图片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5195" y="3487420"/>
            <a:ext cx="286385" cy="328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Example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L1-norm unstructured pruning base on fully connected layers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9" t="9942" r="18029" b="11048"/>
          <a:stretch>
            <a:fillRect/>
          </a:stretch>
        </p:blipFill>
        <p:spPr bwMode="auto">
          <a:xfrm>
            <a:off x="587717" y="2824398"/>
            <a:ext cx="3182679" cy="292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608349" y="2592107"/>
            <a:ext cx="99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features</a:t>
            </a:r>
            <a:endParaRPr lang="zh-CN" altLang="en-US" dirty="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2759588" y="3244796"/>
            <a:ext cx="1010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neurons</a:t>
            </a: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5067612" y="2448842"/>
            <a:ext cx="20574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Weight matrix</a:t>
            </a: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4378960" y="5355590"/>
            <a:ext cx="7340600" cy="1091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prune_ratio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 = 0.5</a:t>
            </a:r>
          </a:p>
          <a:p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Threshold = </a:t>
            </a:r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np.percentile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(</a:t>
            </a:r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np.abs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(matrix), </a:t>
            </a:r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prune_ratio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 * 100)</a:t>
            </a:r>
          </a:p>
          <a:p>
            <a:pPr indent="0" fontAlgn="auto">
              <a:spcAft>
                <a:spcPts val="600"/>
              </a:spcAft>
            </a:pPr>
            <a:r>
              <a:rPr lang="en-US" altLang="zh-CN" sz="1500" dirty="0">
                <a:highlight>
                  <a:srgbClr val="C0C0C0"/>
                </a:highlight>
                <a:latin typeface="Courier New" panose="02070309020205020404" charset="0"/>
                <a:cs typeface="Courier New" panose="02070309020205020404" charset="0"/>
              </a:rPr>
              <a:t>Threshold: 1.5</a:t>
            </a:r>
            <a:r>
              <a:rPr lang="en-US" altLang="zh-CN" sz="1500" dirty="0">
                <a:noFill/>
                <a:highlight>
                  <a:srgbClr val="C0C0C0"/>
                </a:highlight>
                <a:latin typeface="Courier New" panose="02070309020205020404" charset="0"/>
                <a:cs typeface="Courier New" panose="02070309020205020404" charset="0"/>
              </a:rPr>
              <a:t>000000000000000000000000000000000000000000000000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      </a:t>
            </a:r>
          </a:p>
          <a:p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pruned_matrix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 = </a:t>
            </a:r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np.where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(</a:t>
            </a:r>
            <a:r>
              <a:rPr lang="en-US" altLang="zh-CN" sz="1500" dirty="0" err="1">
                <a:latin typeface="Courier New" panose="02070309020205020404" charset="0"/>
                <a:cs typeface="Courier New" panose="02070309020205020404" charset="0"/>
              </a:rPr>
              <a:t>np.abs</a:t>
            </a:r>
            <a:r>
              <a:rPr lang="en-US" altLang="zh-CN" sz="1500" dirty="0">
                <a:latin typeface="Courier New" panose="02070309020205020404" charset="0"/>
                <a:cs typeface="Courier New" panose="02070309020205020404" charset="0"/>
              </a:rPr>
              <a:t>(matrix) &lt; threshold, 0, matrix)</a:t>
            </a:r>
          </a:p>
        </p:txBody>
      </p:sp>
      <p:sp>
        <p:nvSpPr>
          <p:cNvPr id="34" name="文本框 33"/>
          <p:cNvSpPr txBox="1"/>
          <p:nvPr>
            <p:custDataLst>
              <p:tags r:id="rId7"/>
            </p:custDataLst>
          </p:nvPr>
        </p:nvSpPr>
        <p:spPr>
          <a:xfrm>
            <a:off x="9042400" y="2448560"/>
            <a:ext cx="173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eorgia" panose="02040502050405020303" charset="0"/>
                <a:cs typeface="Georgia" panose="02040502050405020303" charset="0"/>
              </a:rPr>
              <a:t>Pruning matrix</a:t>
            </a:r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4915144" y="2894248"/>
          <a:ext cx="2431278" cy="219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-0.1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-0.2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0.2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0.2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6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0.1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8693737" y="2936156"/>
          <a:ext cx="2431278" cy="2156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-2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C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charset="0"/>
                          <a:ea typeface="等线" panose="02010600030101010101" pitchFamily="2" charset="-122"/>
                          <a:cs typeface="Georgia" panose="02040502050405020303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rgbClr val="C6C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A Visualization Result for L1 norm UP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rcRect r="50108"/>
          <a:stretch>
            <a:fillRect/>
          </a:stretch>
        </p:blipFill>
        <p:spPr>
          <a:xfrm>
            <a:off x="1478915" y="1822450"/>
            <a:ext cx="4241165" cy="4219575"/>
          </a:xfrm>
          <a:prstGeom prst="rect">
            <a:avLst/>
          </a:prstGeom>
        </p:spPr>
      </p:pic>
      <p:pic>
        <p:nvPicPr>
          <p:cNvPr id="7" name="内容占位符 3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6"/>
          <a:srcRect l="49892"/>
          <a:stretch>
            <a:fillRect/>
          </a:stretch>
        </p:blipFill>
        <p:spPr>
          <a:xfrm>
            <a:off x="6543675" y="1822450"/>
            <a:ext cx="4259580" cy="421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Quantization Algorithm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917065"/>
            <a:ext cx="4661535" cy="431101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Advantages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Parameter Compression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Speed Enhancement</a:t>
            </a:r>
          </a:p>
          <a:p>
            <a:pPr marL="0" indent="0" algn="just">
              <a:spcAft>
                <a:spcPts val="28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Memory Reduction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Disadvantages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Model Accuracy Decline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2565" y="1505385"/>
            <a:ext cx="7034155" cy="4479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Quantization Algorithm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917065"/>
            <a:ext cx="4661535" cy="431101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Advantages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Parameter Compression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Speed Enhancement</a:t>
            </a:r>
          </a:p>
          <a:p>
            <a:pPr marL="0" indent="0" algn="just">
              <a:spcAft>
                <a:spcPts val="28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Memory Reduction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Disadvantages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Model Accuracy Decline</a:t>
            </a:r>
          </a:p>
        </p:txBody>
      </p:sp>
      <p:pic>
        <p:nvPicPr>
          <p:cNvPr id="13" name="图片 12" descr="在这里插入图片描述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14" y="2579835"/>
            <a:ext cx="6264406" cy="2703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Quantization Algorithm</a:t>
            </a:r>
            <a:endParaRPr lang="en-US" altLang="zh-CN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93865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Linear and Non-linear Quantization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whether the original data range represented by quantized data is uniform.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0983" y="3547496"/>
            <a:ext cx="3145177" cy="25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7"/>
          <a:stretch>
            <a:fillRect/>
          </a:stretch>
        </p:blipFill>
        <p:spPr bwMode="auto">
          <a:xfrm>
            <a:off x="3886233" y="3429028"/>
            <a:ext cx="2773169" cy="2519427"/>
          </a:xfrm>
          <a:prstGeom prst="rect">
            <a:avLst/>
          </a:prstGeom>
          <a:ln>
            <a:noFill/>
          </a:ln>
        </p:spPr>
      </p:pic>
      <p:sp>
        <p:nvSpPr>
          <p:cNvPr id="16" name="矩形: 圆角 15"/>
          <p:cNvSpPr/>
          <p:nvPr>
            <p:custDataLst>
              <p:tags r:id="rId4"/>
            </p:custDataLst>
          </p:nvPr>
        </p:nvSpPr>
        <p:spPr>
          <a:xfrm>
            <a:off x="7697165" y="3110415"/>
            <a:ext cx="4101907" cy="2957058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 txBox="1"/>
          <p:nvPr>
            <p:custDataLst>
              <p:tags r:id="rId5"/>
            </p:custDataLst>
          </p:nvPr>
        </p:nvSpPr>
        <p:spPr>
          <a:xfrm>
            <a:off x="8438515" y="3282950"/>
            <a:ext cx="2618740" cy="52133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80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Linear</a:t>
            </a:r>
          </a:p>
        </p:txBody>
      </p:sp>
      <p:pic>
        <p:nvPicPr>
          <p:cNvPr id="5" name="图片 4" descr="图片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8190" y="3757295"/>
            <a:ext cx="2740660" cy="183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Quantization Algorithm</a:t>
            </a:r>
            <a:endParaRPr lang="en-US" altLang="zh-CN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93865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Symmetric and Asymmetric Quantization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whether the zero point of floating-point values is mapped to the zero point of quantized values.</a:t>
            </a:r>
          </a:p>
        </p:txBody>
      </p:sp>
      <p:sp>
        <p:nvSpPr>
          <p:cNvPr id="16" name="矩形: 圆角 15"/>
          <p:cNvSpPr/>
          <p:nvPr>
            <p:custDataLst>
              <p:tags r:id="rId2"/>
            </p:custDataLst>
          </p:nvPr>
        </p:nvSpPr>
        <p:spPr>
          <a:xfrm>
            <a:off x="7697165" y="3110415"/>
            <a:ext cx="4101907" cy="2957058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 txBox="1"/>
          <p:nvPr>
            <p:custDataLst>
              <p:tags r:id="rId3"/>
            </p:custDataLst>
          </p:nvPr>
        </p:nvSpPr>
        <p:spPr>
          <a:xfrm>
            <a:off x="8438515" y="3282950"/>
            <a:ext cx="2618740" cy="52133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80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Asymmetric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5280" y="3907881"/>
            <a:ext cx="3612025" cy="1722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9"/>
          <a:srcRect l="-1" r="3517"/>
          <a:stretch>
            <a:fillRect/>
          </a:stretch>
        </p:blipFill>
        <p:spPr bwMode="auto">
          <a:xfrm>
            <a:off x="3925519" y="3907881"/>
            <a:ext cx="3554779" cy="1717416"/>
          </a:xfrm>
          <a:prstGeom prst="rect">
            <a:avLst/>
          </a:prstGeom>
          <a:ln>
            <a:noFill/>
          </a:ln>
        </p:spPr>
      </p:pic>
      <p:pic>
        <p:nvPicPr>
          <p:cNvPr id="4" name="图片 3" descr="图片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8515" y="4050665"/>
            <a:ext cx="2556000" cy="1301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Quantization Algorithm</a:t>
            </a:r>
            <a:endParaRPr lang="en-US" altLang="zh-CN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2111375"/>
            <a:ext cx="10968990" cy="370903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Granularity of Quantization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per-layer: all filters share the same quantization parameters</a:t>
            </a:r>
          </a:p>
          <a:p>
            <a:pPr marL="0" indent="0" algn="just">
              <a:spcAft>
                <a:spcPts val="28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per-channel: parameters are individually calculated for each filter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Precision Selection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Uniform Precision: same bit-width among layers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Mixed Precision: different bit-widths among layers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Quantization Algorithm</a:t>
            </a:r>
            <a:endParaRPr lang="en-US" altLang="zh-CN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621790"/>
            <a:ext cx="7816215" cy="475932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applies quantization to a pre-trained model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weight quantization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full quantization (Weights and activation values)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Static Quantization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precomputed offline and remain fixed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Dynamic Quantization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computed during the inference phase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b="4634"/>
          <a:stretch>
            <a:fillRect/>
          </a:stretch>
        </p:blipFill>
        <p:spPr bwMode="auto">
          <a:xfrm>
            <a:off x="8424545" y="1529715"/>
            <a:ext cx="3152775" cy="1781810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0300" y="3281045"/>
            <a:ext cx="2501900" cy="327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948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Freeform 8"/>
          <p:cNvSpPr/>
          <p:nvPr/>
        </p:nvSpPr>
        <p:spPr bwMode="auto">
          <a:xfrm>
            <a:off x="3940644" y="2760993"/>
            <a:ext cx="7542516" cy="2933174"/>
          </a:xfrm>
          <a:custGeom>
            <a:avLst/>
            <a:gdLst>
              <a:gd name="T0" fmla="*/ 172 w 2132"/>
              <a:gd name="T1" fmla="*/ 372 h 856"/>
              <a:gd name="T2" fmla="*/ 798 w 2132"/>
              <a:gd name="T3" fmla="*/ 341 h 856"/>
              <a:gd name="T4" fmla="*/ 1528 w 2132"/>
              <a:gd name="T5" fmla="*/ 96 h 856"/>
              <a:gd name="T6" fmla="*/ 2132 w 2132"/>
              <a:gd name="T7" fmla="*/ 284 h 856"/>
              <a:gd name="T8" fmla="*/ 2064 w 2132"/>
              <a:gd name="T9" fmla="*/ 856 h 856"/>
              <a:gd name="T10" fmla="*/ 708 w 2132"/>
              <a:gd name="T11" fmla="*/ 788 h 856"/>
              <a:gd name="T12" fmla="*/ 0 w 2132"/>
              <a:gd name="T13" fmla="*/ 684 h 856"/>
              <a:gd name="T14" fmla="*/ 172 w 2132"/>
              <a:gd name="T15" fmla="*/ 372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32" h="856">
                <a:moveTo>
                  <a:pt x="172" y="372"/>
                </a:moveTo>
                <a:cubicBezTo>
                  <a:pt x="172" y="372"/>
                  <a:pt x="596" y="465"/>
                  <a:pt x="798" y="341"/>
                </a:cubicBezTo>
                <a:cubicBezTo>
                  <a:pt x="798" y="341"/>
                  <a:pt x="1204" y="0"/>
                  <a:pt x="1528" y="96"/>
                </a:cubicBezTo>
                <a:cubicBezTo>
                  <a:pt x="1852" y="192"/>
                  <a:pt x="2132" y="284"/>
                  <a:pt x="2132" y="284"/>
                </a:cubicBezTo>
                <a:cubicBezTo>
                  <a:pt x="2064" y="856"/>
                  <a:pt x="2064" y="856"/>
                  <a:pt x="2064" y="856"/>
                </a:cubicBezTo>
                <a:cubicBezTo>
                  <a:pt x="708" y="788"/>
                  <a:pt x="708" y="788"/>
                  <a:pt x="708" y="788"/>
                </a:cubicBezTo>
                <a:cubicBezTo>
                  <a:pt x="0" y="684"/>
                  <a:pt x="0" y="684"/>
                  <a:pt x="0" y="684"/>
                </a:cubicBezTo>
                <a:lnTo>
                  <a:pt x="172" y="372"/>
                </a:lnTo>
                <a:close/>
              </a:path>
            </a:pathLst>
          </a:custGeom>
          <a:gradFill>
            <a:gsLst>
              <a:gs pos="0">
                <a:srgbClr val="B24747"/>
              </a:gs>
              <a:gs pos="100000">
                <a:srgbClr val="182848">
                  <a:alpha val="70000"/>
                </a:srgb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 bwMode="auto">
          <a:xfrm>
            <a:off x="9660851" y="1298325"/>
            <a:ext cx="2531149" cy="2665905"/>
          </a:xfrm>
          <a:custGeom>
            <a:avLst/>
            <a:gdLst>
              <a:gd name="connsiteX0" fmla="*/ 1539618 w 1539618"/>
              <a:gd name="connsiteY0" fmla="*/ 0 h 1670818"/>
              <a:gd name="connsiteX1" fmla="*/ 1539618 w 1539618"/>
              <a:gd name="connsiteY1" fmla="*/ 1670818 h 1670818"/>
              <a:gd name="connsiteX2" fmla="*/ 0 w 1539618"/>
              <a:gd name="connsiteY2" fmla="*/ 1415778 h 1670818"/>
              <a:gd name="connsiteX3" fmla="*/ 861054 w 1539618"/>
              <a:gd name="connsiteY3" fmla="*/ 229292 h 1670818"/>
              <a:gd name="connsiteX4" fmla="*/ 1485857 w 1539618"/>
              <a:gd name="connsiteY4" fmla="*/ 781 h 167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9618" h="1670818">
                <a:moveTo>
                  <a:pt x="1539618" y="0"/>
                </a:moveTo>
                <a:lnTo>
                  <a:pt x="1539618" y="1670818"/>
                </a:lnTo>
                <a:lnTo>
                  <a:pt x="0" y="1415778"/>
                </a:lnTo>
                <a:cubicBezTo>
                  <a:pt x="25832" y="1364192"/>
                  <a:pt x="327201" y="478626"/>
                  <a:pt x="861054" y="229292"/>
                </a:cubicBezTo>
                <a:cubicBezTo>
                  <a:pt x="861054" y="229292"/>
                  <a:pt x="1127443" y="35843"/>
                  <a:pt x="1485857" y="781"/>
                </a:cubicBezTo>
                <a:close/>
              </a:path>
            </a:pathLst>
          </a:custGeom>
          <a:gradFill>
            <a:gsLst>
              <a:gs pos="0">
                <a:srgbClr val="B24747"/>
              </a:gs>
              <a:gs pos="100000">
                <a:srgbClr val="182848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/>
        </p:nvSpPr>
        <p:spPr bwMode="auto">
          <a:xfrm>
            <a:off x="664974" y="1078523"/>
            <a:ext cx="11528257" cy="5776978"/>
          </a:xfrm>
          <a:custGeom>
            <a:avLst/>
            <a:gdLst>
              <a:gd name="connsiteX0" fmla="*/ 1411928 w 7012276"/>
              <a:gd name="connsiteY0" fmla="*/ 617 h 3620639"/>
              <a:gd name="connsiteX1" fmla="*/ 1467599 w 7012276"/>
              <a:gd name="connsiteY1" fmla="*/ 1576 h 3620639"/>
              <a:gd name="connsiteX2" fmla="*/ 1796577 w 7012276"/>
              <a:gd name="connsiteY2" fmla="*/ 177692 h 3620639"/>
              <a:gd name="connsiteX3" fmla="*/ 2140922 w 7012276"/>
              <a:gd name="connsiteY3" fmla="*/ 787771 h 3620639"/>
              <a:gd name="connsiteX4" fmla="*/ 2476659 w 7012276"/>
              <a:gd name="connsiteY4" fmla="*/ 1750149 h 3620639"/>
              <a:gd name="connsiteX5" fmla="*/ 3974562 w 7012276"/>
              <a:gd name="connsiteY5" fmla="*/ 2154004 h 3620639"/>
              <a:gd name="connsiteX6" fmla="*/ 5007599 w 7012276"/>
              <a:gd name="connsiteY6" fmla="*/ 1793112 h 3620639"/>
              <a:gd name="connsiteX7" fmla="*/ 5463857 w 7012276"/>
              <a:gd name="connsiteY7" fmla="*/ 1397850 h 3620639"/>
              <a:gd name="connsiteX8" fmla="*/ 6023418 w 7012276"/>
              <a:gd name="connsiteY8" fmla="*/ 1457999 h 3620639"/>
              <a:gd name="connsiteX9" fmla="*/ 7008418 w 7012276"/>
              <a:gd name="connsiteY9" fmla="*/ 1395735 h 3620639"/>
              <a:gd name="connsiteX10" fmla="*/ 7012276 w 7012276"/>
              <a:gd name="connsiteY10" fmla="*/ 1391093 h 3620639"/>
              <a:gd name="connsiteX11" fmla="*/ 7012276 w 7012276"/>
              <a:gd name="connsiteY11" fmla="*/ 3620639 h 3620639"/>
              <a:gd name="connsiteX12" fmla="*/ 0 w 7012276"/>
              <a:gd name="connsiteY12" fmla="*/ 3620639 h 3620639"/>
              <a:gd name="connsiteX13" fmla="*/ 203979 w 7012276"/>
              <a:gd name="connsiteY13" fmla="*/ 2076670 h 3620639"/>
              <a:gd name="connsiteX14" fmla="*/ 488064 w 7012276"/>
              <a:gd name="connsiteY14" fmla="*/ 1303331 h 3620639"/>
              <a:gd name="connsiteX15" fmla="*/ 1211189 w 7012276"/>
              <a:gd name="connsiteY15" fmla="*/ 74580 h 3620639"/>
              <a:gd name="connsiteX16" fmla="*/ 1411928 w 7012276"/>
              <a:gd name="connsiteY16" fmla="*/ 617 h 3620639"/>
              <a:gd name="connsiteX0-1" fmla="*/ 1411928 w 7012276"/>
              <a:gd name="connsiteY0-2" fmla="*/ 617 h 3620639"/>
              <a:gd name="connsiteX1-3" fmla="*/ 1467599 w 7012276"/>
              <a:gd name="connsiteY1-4" fmla="*/ 1576 h 3620639"/>
              <a:gd name="connsiteX2-5" fmla="*/ 1796577 w 7012276"/>
              <a:gd name="connsiteY2-6" fmla="*/ 177692 h 3620639"/>
              <a:gd name="connsiteX3-7" fmla="*/ 2140922 w 7012276"/>
              <a:gd name="connsiteY3-8" fmla="*/ 787771 h 3620639"/>
              <a:gd name="connsiteX4-9" fmla="*/ 2476659 w 7012276"/>
              <a:gd name="connsiteY4-10" fmla="*/ 1750149 h 3620639"/>
              <a:gd name="connsiteX5-11" fmla="*/ 3974562 w 7012276"/>
              <a:gd name="connsiteY5-12" fmla="*/ 2154004 h 3620639"/>
              <a:gd name="connsiteX6-13" fmla="*/ 5007599 w 7012276"/>
              <a:gd name="connsiteY6-14" fmla="*/ 1793112 h 3620639"/>
              <a:gd name="connsiteX7-15" fmla="*/ 5463857 w 7012276"/>
              <a:gd name="connsiteY7-16" fmla="*/ 1397850 h 3620639"/>
              <a:gd name="connsiteX8-17" fmla="*/ 6023418 w 7012276"/>
              <a:gd name="connsiteY8-18" fmla="*/ 1457999 h 3620639"/>
              <a:gd name="connsiteX9-19" fmla="*/ 7008418 w 7012276"/>
              <a:gd name="connsiteY9-20" fmla="*/ 1395735 h 3620639"/>
              <a:gd name="connsiteX10-21" fmla="*/ 7012276 w 7012276"/>
              <a:gd name="connsiteY10-22" fmla="*/ 1391093 h 3620639"/>
              <a:gd name="connsiteX11-23" fmla="*/ 7012276 w 7012276"/>
              <a:gd name="connsiteY11-24" fmla="*/ 3620639 h 3620639"/>
              <a:gd name="connsiteX12-25" fmla="*/ 0 w 7012276"/>
              <a:gd name="connsiteY12-26" fmla="*/ 3620639 h 3620639"/>
              <a:gd name="connsiteX13-27" fmla="*/ 203979 w 7012276"/>
              <a:gd name="connsiteY13-28" fmla="*/ 2076670 h 3620639"/>
              <a:gd name="connsiteX14-29" fmla="*/ 488064 w 7012276"/>
              <a:gd name="connsiteY14-30" fmla="*/ 1303331 h 3620639"/>
              <a:gd name="connsiteX15-31" fmla="*/ 1211189 w 7012276"/>
              <a:gd name="connsiteY15-32" fmla="*/ 74580 h 3620639"/>
              <a:gd name="connsiteX16-33" fmla="*/ 1411928 w 7012276"/>
              <a:gd name="connsiteY16-34" fmla="*/ 617 h 3620639"/>
              <a:gd name="connsiteX0-35" fmla="*/ 1411928 w 7012276"/>
              <a:gd name="connsiteY0-36" fmla="*/ 617 h 3620639"/>
              <a:gd name="connsiteX1-37" fmla="*/ 1467599 w 7012276"/>
              <a:gd name="connsiteY1-38" fmla="*/ 1576 h 3620639"/>
              <a:gd name="connsiteX2-39" fmla="*/ 1796577 w 7012276"/>
              <a:gd name="connsiteY2-40" fmla="*/ 177692 h 3620639"/>
              <a:gd name="connsiteX3-41" fmla="*/ 2140922 w 7012276"/>
              <a:gd name="connsiteY3-42" fmla="*/ 787771 h 3620639"/>
              <a:gd name="connsiteX4-43" fmla="*/ 2476659 w 7012276"/>
              <a:gd name="connsiteY4-44" fmla="*/ 1750149 h 3620639"/>
              <a:gd name="connsiteX5-45" fmla="*/ 3974562 w 7012276"/>
              <a:gd name="connsiteY5-46" fmla="*/ 2154004 h 3620639"/>
              <a:gd name="connsiteX6-47" fmla="*/ 5007599 w 7012276"/>
              <a:gd name="connsiteY6-48" fmla="*/ 1793112 h 3620639"/>
              <a:gd name="connsiteX7-49" fmla="*/ 5463857 w 7012276"/>
              <a:gd name="connsiteY7-50" fmla="*/ 1397850 h 3620639"/>
              <a:gd name="connsiteX8-51" fmla="*/ 6023418 w 7012276"/>
              <a:gd name="connsiteY8-52" fmla="*/ 1457999 h 3620639"/>
              <a:gd name="connsiteX9-53" fmla="*/ 7008418 w 7012276"/>
              <a:gd name="connsiteY9-54" fmla="*/ 1395735 h 3620639"/>
              <a:gd name="connsiteX10-55" fmla="*/ 7012276 w 7012276"/>
              <a:gd name="connsiteY10-56" fmla="*/ 1391093 h 3620639"/>
              <a:gd name="connsiteX11-57" fmla="*/ 7012276 w 7012276"/>
              <a:gd name="connsiteY11-58" fmla="*/ 3620639 h 3620639"/>
              <a:gd name="connsiteX12-59" fmla="*/ 0 w 7012276"/>
              <a:gd name="connsiteY12-60" fmla="*/ 3620639 h 3620639"/>
              <a:gd name="connsiteX13-61" fmla="*/ 203979 w 7012276"/>
              <a:gd name="connsiteY13-62" fmla="*/ 2076670 h 3620639"/>
              <a:gd name="connsiteX14-63" fmla="*/ 488064 w 7012276"/>
              <a:gd name="connsiteY14-64" fmla="*/ 1303331 h 3620639"/>
              <a:gd name="connsiteX15-65" fmla="*/ 1211189 w 7012276"/>
              <a:gd name="connsiteY15-66" fmla="*/ 74580 h 3620639"/>
              <a:gd name="connsiteX16-67" fmla="*/ 1411928 w 7012276"/>
              <a:gd name="connsiteY16-68" fmla="*/ 617 h 36206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012276" h="3620639">
                <a:moveTo>
                  <a:pt x="1411928" y="617"/>
                </a:moveTo>
                <a:cubicBezTo>
                  <a:pt x="1429571" y="-404"/>
                  <a:pt x="1448158" y="-207"/>
                  <a:pt x="1467599" y="1576"/>
                </a:cubicBezTo>
                <a:cubicBezTo>
                  <a:pt x="1560915" y="10135"/>
                  <a:pt x="1673904" y="55247"/>
                  <a:pt x="1796577" y="177692"/>
                </a:cubicBezTo>
                <a:cubicBezTo>
                  <a:pt x="1796577" y="177692"/>
                  <a:pt x="2015772" y="454658"/>
                  <a:pt x="2140922" y="787771"/>
                </a:cubicBezTo>
                <a:cubicBezTo>
                  <a:pt x="2140922" y="787771"/>
                  <a:pt x="2356138" y="1612666"/>
                  <a:pt x="2476659" y="1750149"/>
                </a:cubicBezTo>
                <a:cubicBezTo>
                  <a:pt x="2476659" y="1750149"/>
                  <a:pt x="2631615" y="2274301"/>
                  <a:pt x="3974562" y="2154004"/>
                </a:cubicBezTo>
                <a:cubicBezTo>
                  <a:pt x="3974562" y="2154004"/>
                  <a:pt x="4516907" y="2145411"/>
                  <a:pt x="5007599" y="1793112"/>
                </a:cubicBezTo>
                <a:cubicBezTo>
                  <a:pt x="5007599" y="1793112"/>
                  <a:pt x="5386379" y="1415035"/>
                  <a:pt x="5463857" y="1397850"/>
                </a:cubicBezTo>
                <a:cubicBezTo>
                  <a:pt x="5541335" y="1380665"/>
                  <a:pt x="5730725" y="1251775"/>
                  <a:pt x="6023418" y="1457999"/>
                </a:cubicBezTo>
                <a:cubicBezTo>
                  <a:pt x="6279525" y="1638444"/>
                  <a:pt x="6759726" y="1621528"/>
                  <a:pt x="7008418" y="1395735"/>
                </a:cubicBezTo>
                <a:lnTo>
                  <a:pt x="7012276" y="1391093"/>
                </a:lnTo>
                <a:lnTo>
                  <a:pt x="7012276" y="3620639"/>
                </a:lnTo>
                <a:lnTo>
                  <a:pt x="0" y="3620639"/>
                </a:lnTo>
                <a:lnTo>
                  <a:pt x="203979" y="2076670"/>
                </a:lnTo>
                <a:cubicBezTo>
                  <a:pt x="203979" y="2076670"/>
                  <a:pt x="427803" y="1397850"/>
                  <a:pt x="488064" y="1303331"/>
                </a:cubicBezTo>
                <a:cubicBezTo>
                  <a:pt x="488064" y="1303331"/>
                  <a:pt x="779308" y="370866"/>
                  <a:pt x="1211189" y="74580"/>
                </a:cubicBezTo>
                <a:cubicBezTo>
                  <a:pt x="1211189" y="74580"/>
                  <a:pt x="1288428" y="7765"/>
                  <a:pt x="1411928" y="617"/>
                </a:cubicBezTo>
                <a:close/>
              </a:path>
            </a:pathLst>
          </a:custGeom>
          <a:gradFill>
            <a:gsLst>
              <a:gs pos="0">
                <a:srgbClr val="D94F46"/>
              </a:gs>
              <a:gs pos="100000">
                <a:srgbClr val="182848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33" name="任意多边形: 形状 32"/>
          <p:cNvSpPr/>
          <p:nvPr/>
        </p:nvSpPr>
        <p:spPr bwMode="auto">
          <a:xfrm>
            <a:off x="2" y="4091604"/>
            <a:ext cx="4392654" cy="2763895"/>
          </a:xfrm>
          <a:custGeom>
            <a:avLst/>
            <a:gdLst>
              <a:gd name="connsiteX0" fmla="*/ 734800 w 2671913"/>
              <a:gd name="connsiteY0" fmla="*/ 173 h 1732232"/>
              <a:gd name="connsiteX1" fmla="*/ 1905760 w 2671913"/>
              <a:gd name="connsiteY1" fmla="*/ 927976 h 1732232"/>
              <a:gd name="connsiteX2" fmla="*/ 2658162 w 2671913"/>
              <a:gd name="connsiteY2" fmla="*/ 1723008 h 1732232"/>
              <a:gd name="connsiteX3" fmla="*/ 2671913 w 2671913"/>
              <a:gd name="connsiteY3" fmla="*/ 1732232 h 1732232"/>
              <a:gd name="connsiteX4" fmla="*/ 0 w 2671913"/>
              <a:gd name="connsiteY4" fmla="*/ 1732232 h 1732232"/>
              <a:gd name="connsiteX5" fmla="*/ 0 w 2671913"/>
              <a:gd name="connsiteY5" fmla="*/ 264113 h 1732232"/>
              <a:gd name="connsiteX6" fmla="*/ 26610 w 2671913"/>
              <a:gd name="connsiteY6" fmla="*/ 241096 h 1732232"/>
              <a:gd name="connsiteX7" fmla="*/ 577515 w 2671913"/>
              <a:gd name="connsiteY7" fmla="*/ 10911 h 1732232"/>
              <a:gd name="connsiteX8" fmla="*/ 631334 w 2671913"/>
              <a:gd name="connsiteY8" fmla="*/ 8764 h 1732232"/>
              <a:gd name="connsiteX9" fmla="*/ 734800 w 2671913"/>
              <a:gd name="connsiteY9" fmla="*/ 173 h 173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71913" h="1732232">
                <a:moveTo>
                  <a:pt x="734800" y="173"/>
                </a:moveTo>
                <a:cubicBezTo>
                  <a:pt x="933795" y="5005"/>
                  <a:pt x="1395559" y="116148"/>
                  <a:pt x="1905760" y="927976"/>
                </a:cubicBezTo>
                <a:cubicBezTo>
                  <a:pt x="1905760" y="927976"/>
                  <a:pt x="2373848" y="1513356"/>
                  <a:pt x="2658162" y="1723008"/>
                </a:cubicBezTo>
                <a:lnTo>
                  <a:pt x="2671913" y="1732232"/>
                </a:lnTo>
                <a:lnTo>
                  <a:pt x="0" y="1732232"/>
                </a:lnTo>
                <a:lnTo>
                  <a:pt x="0" y="264113"/>
                </a:lnTo>
                <a:lnTo>
                  <a:pt x="26610" y="241096"/>
                </a:lnTo>
                <a:cubicBezTo>
                  <a:pt x="136034" y="152692"/>
                  <a:pt x="328604" y="31046"/>
                  <a:pt x="577515" y="10911"/>
                </a:cubicBezTo>
                <a:cubicBezTo>
                  <a:pt x="596890" y="10911"/>
                  <a:pt x="614112" y="8764"/>
                  <a:pt x="631334" y="8764"/>
                </a:cubicBezTo>
                <a:cubicBezTo>
                  <a:pt x="631334" y="8764"/>
                  <a:pt x="668469" y="-1438"/>
                  <a:pt x="734800" y="173"/>
                </a:cubicBezTo>
                <a:close/>
              </a:path>
            </a:pathLst>
          </a:custGeom>
          <a:gradFill>
            <a:gsLst>
              <a:gs pos="28600">
                <a:srgbClr val="E65245"/>
              </a:gs>
              <a:gs pos="0">
                <a:srgbClr val="E65245"/>
              </a:gs>
              <a:gs pos="100000">
                <a:srgbClr val="182848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 bwMode="auto">
          <a:xfrm>
            <a:off x="7051580" y="3577031"/>
            <a:ext cx="5151481" cy="3278469"/>
          </a:xfrm>
          <a:custGeom>
            <a:avLst/>
            <a:gdLst>
              <a:gd name="connsiteX0" fmla="*/ 5151481 w 5151481"/>
              <a:gd name="connsiteY0" fmla="*/ 0 h 3443866"/>
              <a:gd name="connsiteX1" fmla="*/ 5151481 w 5151481"/>
              <a:gd name="connsiteY1" fmla="*/ 3443866 h 3443866"/>
              <a:gd name="connsiteX2" fmla="*/ 0 w 5151481"/>
              <a:gd name="connsiteY2" fmla="*/ 3443866 h 3443866"/>
              <a:gd name="connsiteX3" fmla="*/ 68505 w 5151481"/>
              <a:gd name="connsiteY3" fmla="*/ 3409693 h 3443866"/>
              <a:gd name="connsiteX4" fmla="*/ 1134718 w 5151481"/>
              <a:gd name="connsiteY4" fmla="*/ 2657350 h 3443866"/>
              <a:gd name="connsiteX5" fmla="*/ 3724809 w 5151481"/>
              <a:gd name="connsiteY5" fmla="*/ 569349 h 3443866"/>
              <a:gd name="connsiteX6" fmla="*/ 5070913 w 5151481"/>
              <a:gd name="connsiteY6" fmla="*/ 13881 h 344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481" h="3443866">
                <a:moveTo>
                  <a:pt x="5151481" y="0"/>
                </a:moveTo>
                <a:lnTo>
                  <a:pt x="5151481" y="3443866"/>
                </a:lnTo>
                <a:lnTo>
                  <a:pt x="0" y="3443866"/>
                </a:lnTo>
                <a:lnTo>
                  <a:pt x="68505" y="3409693"/>
                </a:lnTo>
                <a:cubicBezTo>
                  <a:pt x="336371" y="3270474"/>
                  <a:pt x="763188" y="3017350"/>
                  <a:pt x="1134718" y="2657350"/>
                </a:cubicBezTo>
                <a:cubicBezTo>
                  <a:pt x="1134718" y="2657350"/>
                  <a:pt x="2564221" y="1073350"/>
                  <a:pt x="3724809" y="569349"/>
                </a:cubicBezTo>
                <a:cubicBezTo>
                  <a:pt x="4450176" y="254350"/>
                  <a:pt x="4766420" y="85600"/>
                  <a:pt x="5070913" y="13881"/>
                </a:cubicBezTo>
                <a:close/>
              </a:path>
            </a:pathLst>
          </a:custGeom>
          <a:gradFill>
            <a:gsLst>
              <a:gs pos="32000">
                <a:srgbClr val="E65245"/>
              </a:gs>
              <a:gs pos="0">
                <a:srgbClr val="E65245"/>
              </a:gs>
              <a:gs pos="100000">
                <a:srgbClr val="182848"/>
              </a:gs>
            </a:gsLst>
            <a:lin ang="4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948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67435" y="2421255"/>
            <a:ext cx="4184650" cy="922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Cinzel Black" charset="0"/>
                <a:ea typeface="微软雅黑" panose="020B0503020204020204" charset="-122"/>
                <a:cs typeface="Cinzel Black" charset="0"/>
              </a:rPr>
              <a:t>Contents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067435" y="3387090"/>
            <a:ext cx="4185285" cy="3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"/>
            </p:custDataLst>
          </p:nvPr>
        </p:nvCxnSpPr>
        <p:spPr>
          <a:xfrm>
            <a:off x="1066800" y="2366645"/>
            <a:ext cx="4185285" cy="31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35990" y="3493770"/>
            <a:ext cx="4448175" cy="208407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  <a:sym typeface="+mn-ea"/>
              </a:rPr>
              <a:t>Master of Science in Artificial Intelligence</a:t>
            </a:r>
            <a:endParaRPr lang="en-US" altLang="zh-CN" sz="1400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</a:endParaRPr>
          </a:p>
          <a:p>
            <a:pPr algn="dist"/>
            <a:r>
              <a:rPr lang="en-US" altLang="zh-CN" sz="1400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  <a:sym typeface="+mn-ea"/>
              </a:rPr>
              <a:t>STAT 7008 Programming for Data Science</a:t>
            </a:r>
          </a:p>
          <a:p>
            <a:pPr algn="dist"/>
            <a:r>
              <a:rPr lang="en-US" altLang="zh-CN" sz="1400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  <a:sym typeface="+mn-ea"/>
              </a:rPr>
              <a:t>2023-24 Semester 1 Group Project</a:t>
            </a:r>
            <a:endParaRPr lang="en-US" altLang="zh-CN" sz="1400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</a:endParaRPr>
          </a:p>
          <a:p>
            <a:pPr algn="dist"/>
            <a:r>
              <a:rPr lang="en-US" altLang="zh-CN" sz="1400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  <a:sym typeface="+mn-ea"/>
              </a:rPr>
              <a:t>Topic 06 - Model Compression</a:t>
            </a:r>
            <a:endParaRPr lang="en-US" altLang="zh-CN" sz="1400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</a:endParaRPr>
          </a:p>
          <a:p>
            <a:pPr algn="l"/>
            <a:endParaRPr lang="en-US" altLang="zh-CN" sz="1400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</a:endParaRPr>
          </a:p>
          <a:p>
            <a:pPr algn="l"/>
            <a:endParaRPr lang="en-US" altLang="zh-CN" sz="1400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  <a:sym typeface="+mn-ea"/>
              </a:rPr>
              <a:t>December 3, 2023</a:t>
            </a:r>
            <a:endParaRPr lang="en-US" altLang="zh-CN" sz="1400" b="1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7905" y="2235200"/>
            <a:ext cx="47345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2400" b="1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1  Introduction</a:t>
            </a:r>
            <a:endParaRPr lang="en-US" altLang="zh-CN" sz="2400" b="1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2400" b="1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2  Methodology</a:t>
            </a:r>
            <a:endParaRPr lang="en-US" altLang="zh-CN" sz="2400" b="1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2400" b="1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3  Implementation</a:t>
            </a:r>
            <a:endParaRPr lang="en-US" altLang="zh-CN" sz="2400" b="1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en-US" altLang="zh-CN" sz="2400" b="1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4  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>
            <a:normAutofit fontScale="9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Pruning and Quantification Comparison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3606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40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Model pruning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attempts to remove/prun redundant and non-critical weights.</a:t>
            </a:r>
          </a:p>
          <a:p>
            <a:pPr marL="0" indent="0" algn="just">
              <a:spcAft>
                <a:spcPts val="40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Model quantization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reduces the number of bits required for weight representation or activation.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09542" y="2804661"/>
            <a:ext cx="6773243" cy="3615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/>
        </p:nvPicPr>
        <p:blipFill>
          <a:blip r:embed="rId3"/>
          <a:srcRect t="11862" r="146" b="15251"/>
          <a:stretch>
            <a:fillRect/>
          </a:stretch>
        </p:blipFill>
        <p:spPr>
          <a:xfrm>
            <a:off x="0" y="0"/>
            <a:ext cx="12192000" cy="5005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2020" y="2207260"/>
            <a:ext cx="2169795" cy="2390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altLang="zh-CN" sz="16600" b="1" i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03</a:t>
            </a:r>
          </a:p>
        </p:txBody>
      </p:sp>
      <p:sp>
        <p:nvSpPr>
          <p:cNvPr id="4" name="TextBox 7"/>
          <p:cNvSpPr txBox="1"/>
          <p:nvPr/>
        </p:nvSpPr>
        <p:spPr>
          <a:xfrm>
            <a:off x="5002530" y="3145790"/>
            <a:ext cx="638937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Implementation 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0" y="4810125"/>
            <a:ext cx="12192000" cy="20478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just"/>
            <a:r>
              <a:rPr lang="en-US" altLang="zh-CN" sz="1500" b="1" u="sng">
                <a:solidFill>
                  <a:srgbClr val="292948"/>
                </a:solidFill>
                <a:latin typeface="Cinzel ExtraBold" charset="0"/>
                <a:cs typeface="Cinzel ExtraBold" charset="0"/>
                <a:sym typeface="+mn-ea"/>
              </a:rPr>
              <a:t>  References      </a:t>
            </a:r>
            <a:r>
              <a:rPr lang="en-US" altLang="zh-CN" sz="1500" b="1" u="sng">
                <a:noFill/>
                <a:latin typeface="Cinzel ExtraBold" charset="0"/>
                <a:cs typeface="Cinzel ExtraBold" charset="0"/>
                <a:sym typeface="+mn-ea"/>
              </a:rPr>
              <a:t>Refline</a:t>
            </a:r>
            <a:endParaRPr lang="en-US" altLang="zh-CN" sz="1500" b="1" u="sng">
              <a:solidFill>
                <a:srgbClr val="292948"/>
              </a:solidFill>
              <a:latin typeface="Cinzel ExtraBold" charset="0"/>
              <a:cs typeface="Cinzel ExtraBold" charset="0"/>
              <a:sym typeface="+mn-ea"/>
            </a:endParaRPr>
          </a:p>
          <a:p>
            <a:pPr algn="just"/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[1] Krizhevsky, A., &amp; Hinton, G. Learning multiple layers of features from tiny images.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CIFAR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10 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D</a:t>
            </a:r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ataset</a:t>
            </a:r>
          </a:p>
        </p:txBody>
      </p:sp>
      <p:pic>
        <p:nvPicPr>
          <p:cNvPr id="5" name="图片 4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35295" y="1466215"/>
            <a:ext cx="6022975" cy="5022215"/>
          </a:xfrm>
          <a:prstGeom prst="rect">
            <a:avLst/>
          </a:prstGeom>
        </p:spPr>
      </p:pic>
      <p:pic>
        <p:nvPicPr>
          <p:cNvPr id="7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6905" y="2650490"/>
            <a:ext cx="4575121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VGG-16 Network Base model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61350" y="1836420"/>
            <a:ext cx="3315970" cy="96202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- 16 convolutional layers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- 3 fully connected layers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b="9840"/>
          <a:stretch>
            <a:fillRect/>
          </a:stretch>
        </p:blipFill>
        <p:spPr>
          <a:xfrm>
            <a:off x="1021715" y="1745615"/>
            <a:ext cx="7835900" cy="44183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11605" y="3068955"/>
            <a:ext cx="9369425" cy="1092835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Georgia" panose="02040502050405020303" charset="0"/>
                <a:cs typeface="Georgia" panose="02040502050405020303" charset="0"/>
              </a:rPr>
              <a:t>T</a:t>
            </a:r>
            <a:r>
              <a:rPr lang="zh-CN" altLang="en-US" sz="2800">
                <a:latin typeface="Georgia" panose="02040502050405020303" charset="0"/>
                <a:cs typeface="Georgia" panose="02040502050405020303" charset="0"/>
              </a:rPr>
              <a:t>ime-consuming with limited computational resources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ResNet-18 Network Base Model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5650" y="1930400"/>
            <a:ext cx="10680700" cy="4046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Model Pruning </a:t>
            </a: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421255" y="3556000"/>
            <a:ext cx="2641600" cy="525145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000">
                <a:latin typeface="Georgia" panose="02040502050405020303" charset="0"/>
                <a:cs typeface="Georgia" panose="02040502050405020303" charset="0"/>
              </a:rPr>
              <a:t>L1_unstructured</a:t>
            </a:r>
          </a:p>
        </p:txBody>
      </p:sp>
      <p:sp>
        <p:nvSpPr>
          <p:cNvPr id="8" name="左大括号 7"/>
          <p:cNvSpPr/>
          <p:nvPr>
            <p:custDataLst>
              <p:tags r:id="rId3"/>
            </p:custDataLst>
          </p:nvPr>
        </p:nvSpPr>
        <p:spPr>
          <a:xfrm>
            <a:off x="5437505" y="2070100"/>
            <a:ext cx="904875" cy="3479800"/>
          </a:xfrm>
          <a:prstGeom prst="leftBrace">
            <a:avLst>
              <a:gd name="adj1" fmla="val 44928"/>
              <a:gd name="adj2" fmla="val 50346"/>
            </a:avLst>
          </a:prstGeom>
          <a:noFill/>
          <a:ln w="28575">
            <a:solidFill>
              <a:srgbClr val="29294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92948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 anchorCtr="0"/>
          <a:lstStyle/>
          <a:p>
            <a:pPr algn="ctr"/>
            <a:endParaRPr lang="zh-CN" altLang="en-US" sz="2000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6717030" y="1892300"/>
            <a:ext cx="2057400" cy="50800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000">
                <a:latin typeface="Georgia" panose="02040502050405020303" charset="0"/>
                <a:cs typeface="Georgia" panose="02040502050405020303" charset="0"/>
              </a:rPr>
              <a:t>10%</a:t>
            </a: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6717030" y="2690495"/>
            <a:ext cx="2057400" cy="50800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000">
                <a:latin typeface="Georgia" panose="02040502050405020303" charset="0"/>
                <a:cs typeface="Georgia" panose="02040502050405020303" charset="0"/>
              </a:rPr>
              <a:t>30%</a:t>
            </a: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>
            <a:off x="6717030" y="3556000"/>
            <a:ext cx="2057400" cy="50800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000">
                <a:latin typeface="Georgia" panose="02040502050405020303" charset="0"/>
                <a:cs typeface="Georgia" panose="02040502050405020303" charset="0"/>
              </a:rPr>
              <a:t>50%</a:t>
            </a:r>
          </a:p>
        </p:txBody>
      </p:sp>
      <p:sp>
        <p:nvSpPr>
          <p:cNvPr id="6" name="圆角矩形 5"/>
          <p:cNvSpPr/>
          <p:nvPr>
            <p:custDataLst>
              <p:tags r:id="rId7"/>
            </p:custDataLst>
          </p:nvPr>
        </p:nvSpPr>
        <p:spPr>
          <a:xfrm>
            <a:off x="6717030" y="4387850"/>
            <a:ext cx="2057400" cy="50800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000">
                <a:latin typeface="Georgia" panose="02040502050405020303" charset="0"/>
                <a:cs typeface="Georgia" panose="02040502050405020303" charset="0"/>
              </a:rPr>
              <a:t>70%</a:t>
            </a: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6717030" y="5219700"/>
            <a:ext cx="2057400" cy="50800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2000">
                <a:latin typeface="Georgia" panose="02040502050405020303" charset="0"/>
                <a:cs typeface="Georgia" panose="02040502050405020303" charset="0"/>
              </a:rPr>
              <a:t>90%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Quantitative Analysis: Pruning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65480" y="1565275"/>
            <a:ext cx="10849610" cy="4213860"/>
            <a:chOff x="1320" y="2358"/>
            <a:chExt cx="17086" cy="6636"/>
          </a:xfrm>
        </p:grpSpPr>
        <p:pic>
          <p:nvPicPr>
            <p:cNvPr id="10" name="图片 10" descr="VGG16_Accuracy vs. Pruning Percent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320" y="2358"/>
              <a:ext cx="8294" cy="6636"/>
            </a:xfrm>
            <a:prstGeom prst="rect">
              <a:avLst/>
            </a:prstGeom>
          </p:spPr>
        </p:pic>
        <p:pic>
          <p:nvPicPr>
            <p:cNvPr id="11" name="图片 11" descr="ResNet18_Accuracy vs. Pruning Percent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0128" y="2358"/>
              <a:ext cx="8279" cy="6625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2028825" y="5786120"/>
            <a:ext cx="2540000" cy="38989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charset="0"/>
                <a:cs typeface="Georgia" panose="02040502050405020303" charset="0"/>
              </a:rPr>
              <a:t>VGG16</a:t>
            </a: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7815580" y="5772150"/>
            <a:ext cx="2540000" cy="389890"/>
          </a:xfrm>
          <a:prstGeom prst="roundRect">
            <a:avLst/>
          </a:prstGeom>
          <a:gradFill>
            <a:gsLst>
              <a:gs pos="0">
                <a:srgbClr val="A73737"/>
              </a:gs>
              <a:gs pos="75000">
                <a:srgbClr val="872C2C">
                  <a:lumMod val="95000"/>
                  <a:lumOff val="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Georgia" panose="02040502050405020303" charset="0"/>
                <a:cs typeface="Georgia" panose="02040502050405020303" charset="0"/>
              </a:rPr>
              <a:t>ResNet18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Quantization: 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Target Model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2697497" y="2050557"/>
            <a:ext cx="209126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</a:rPr>
              <a:t>VGG-16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839285" y="1733057"/>
            <a:ext cx="1866167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eorgia" panose="02040502050405020303" charset="0"/>
                <a:ea typeface="微软雅黑" panose="020B0503020204020204" charset="-122"/>
                <a:cs typeface="Georgia" panose="02040502050405020303" charset="0"/>
              </a:rPr>
              <a:t>Resnet-18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274435" y="2395220"/>
            <a:ext cx="4788535" cy="4145280"/>
            <a:chOff x="10090" y="3772"/>
            <a:chExt cx="7541" cy="6528"/>
          </a:xfrm>
        </p:grpSpPr>
        <p:sp>
          <p:nvSpPr>
            <p:cNvPr id="11" name="矩形 10"/>
            <p:cNvSpPr/>
            <p:nvPr>
              <p:custDataLst>
                <p:tags r:id="rId12"/>
              </p:custDataLst>
            </p:nvPr>
          </p:nvSpPr>
          <p:spPr>
            <a:xfrm>
              <a:off x="13640" y="3772"/>
              <a:ext cx="2368" cy="744"/>
            </a:xfrm>
            <a:prstGeom prst="rect">
              <a:avLst/>
            </a:prstGeom>
            <a:gradFill>
              <a:gsLst>
                <a:gs pos="0">
                  <a:srgbClr val="A73737"/>
                </a:gs>
                <a:gs pos="75000">
                  <a:srgbClr val="872C2C">
                    <a:lumMod val="95000"/>
                    <a:lumOff val="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eorgia" panose="02040502050405020303" charset="0"/>
                  <a:cs typeface="Georgia" panose="02040502050405020303" charset="0"/>
                </a:rPr>
                <a:t>image</a:t>
              </a:r>
            </a:p>
          </p:txBody>
        </p:sp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3640" y="4912"/>
              <a:ext cx="2368" cy="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3x3, </a:t>
              </a:r>
              <a:r>
                <a:rPr lang="en-US" altLang="zh-CN" sz="2000" dirty="0" err="1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Cov</a:t>
              </a:r>
              <a:endParaRPr lang="zh-CN" altLang="en-US" sz="2000" dirty="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13640" y="6013"/>
              <a:ext cx="2368" cy="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3x3, </a:t>
              </a:r>
              <a:r>
                <a:rPr lang="en-US" altLang="zh-CN" sz="2000" dirty="0" err="1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Cov</a:t>
              </a:r>
              <a:endParaRPr lang="zh-CN" altLang="en-US" sz="2000" dirty="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13640" y="7114"/>
              <a:ext cx="2368" cy="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3x3, </a:t>
              </a:r>
              <a:r>
                <a:rPr lang="en-US" altLang="zh-CN" sz="2000" dirty="0" err="1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Cov</a:t>
              </a:r>
              <a:endParaRPr lang="zh-CN" altLang="en-US" sz="2000" dirty="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cxnSp>
          <p:nvCxnSpPr>
            <p:cNvPr id="25" name="直接箭头连接符 24"/>
            <p:cNvCxnSpPr>
              <a:stCxn id="11" idx="2"/>
              <a:endCxn id="16" idx="0"/>
            </p:cNvCxnSpPr>
            <p:nvPr>
              <p:custDataLst>
                <p:tags r:id="rId16"/>
              </p:custDataLst>
            </p:nvPr>
          </p:nvCxnSpPr>
          <p:spPr>
            <a:xfrm>
              <a:off x="14824" y="4516"/>
              <a:ext cx="0" cy="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>
              <p:custDataLst>
                <p:tags r:id="rId17"/>
              </p:custDataLst>
            </p:nvPr>
          </p:nvCxnSpPr>
          <p:spPr>
            <a:xfrm>
              <a:off x="14824" y="5656"/>
              <a:ext cx="0" cy="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>
              <p:custDataLst>
                <p:tags r:id="rId18"/>
              </p:custDataLst>
            </p:nvPr>
          </p:nvCxnSpPr>
          <p:spPr>
            <a:xfrm>
              <a:off x="14800" y="6757"/>
              <a:ext cx="0" cy="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>
              <p:custDataLst>
                <p:tags r:id="rId19"/>
              </p:custDataLst>
            </p:nvPr>
          </p:nvCxnSpPr>
          <p:spPr>
            <a:xfrm>
              <a:off x="14800" y="7858"/>
              <a:ext cx="0" cy="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箭头: 手杖形 38"/>
            <p:cNvSpPr/>
            <p:nvPr>
              <p:custDataLst>
                <p:tags r:id="rId20"/>
              </p:custDataLst>
            </p:nvPr>
          </p:nvSpPr>
          <p:spPr>
            <a:xfrm rot="5400000">
              <a:off x="14885" y="5791"/>
              <a:ext cx="2307" cy="2368"/>
            </a:xfrm>
            <a:prstGeom prst="uturnArrow">
              <a:avLst>
                <a:gd name="adj1" fmla="val 0"/>
                <a:gd name="adj2" fmla="val 3782"/>
                <a:gd name="adj3" fmla="val 7591"/>
                <a:gd name="adj4" fmla="val 48109"/>
                <a:gd name="adj5" fmla="val 10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21"/>
              </p:custDataLst>
            </p:nvPr>
          </p:nvSpPr>
          <p:spPr>
            <a:xfrm>
              <a:off x="13391" y="5747"/>
              <a:ext cx="4240" cy="25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41" name="内容占位符 2"/>
            <p:cNvSpPr txBox="1"/>
            <p:nvPr>
              <p:custDataLst>
                <p:tags r:id="rId22"/>
              </p:custDataLst>
            </p:nvPr>
          </p:nvSpPr>
          <p:spPr>
            <a:xfrm>
              <a:off x="11021" y="6170"/>
              <a:ext cx="1778" cy="84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×8</a:t>
              </a:r>
            </a:p>
          </p:txBody>
        </p:sp>
        <p:sp>
          <p:nvSpPr>
            <p:cNvPr id="42" name="矩形 41"/>
            <p:cNvSpPr/>
            <p:nvPr>
              <p:custDataLst>
                <p:tags r:id="rId23"/>
              </p:custDataLst>
            </p:nvPr>
          </p:nvSpPr>
          <p:spPr>
            <a:xfrm>
              <a:off x="13616" y="9556"/>
              <a:ext cx="2368" cy="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FC</a:t>
              </a:r>
            </a:p>
          </p:txBody>
        </p:sp>
        <p:sp>
          <p:nvSpPr>
            <p:cNvPr id="44" name="内容占位符 2"/>
            <p:cNvSpPr txBox="1"/>
            <p:nvPr>
              <p:custDataLst>
                <p:tags r:id="rId24"/>
              </p:custDataLst>
            </p:nvPr>
          </p:nvSpPr>
          <p:spPr>
            <a:xfrm>
              <a:off x="13605" y="8356"/>
              <a:ext cx="2380" cy="84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Avg pool</a:t>
              </a:r>
            </a:p>
          </p:txBody>
        </p:sp>
        <p:cxnSp>
          <p:nvCxnSpPr>
            <p:cNvPr id="45" name="直接箭头连接符 44"/>
            <p:cNvCxnSpPr>
              <a:stCxn id="44" idx="0"/>
            </p:cNvCxnSpPr>
            <p:nvPr>
              <p:custDataLst>
                <p:tags r:id="rId25"/>
              </p:custDataLst>
            </p:nvPr>
          </p:nvCxnSpPr>
          <p:spPr>
            <a:xfrm flipH="1">
              <a:off x="14794" y="8356"/>
              <a:ext cx="0" cy="2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>
              <p:custDataLst>
                <p:tags r:id="rId26"/>
              </p:custDataLst>
            </p:nvPr>
          </p:nvCxnSpPr>
          <p:spPr>
            <a:xfrm>
              <a:off x="14791" y="9118"/>
              <a:ext cx="0" cy="3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内容占位符 2"/>
            <p:cNvSpPr txBox="1"/>
            <p:nvPr>
              <p:custDataLst>
                <p:tags r:id="rId27"/>
              </p:custDataLst>
            </p:nvPr>
          </p:nvSpPr>
          <p:spPr>
            <a:xfrm>
              <a:off x="10090" y="7043"/>
              <a:ext cx="3001" cy="1340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Ignore pooling and batch norm</a:t>
              </a:r>
            </a:p>
          </p:txBody>
        </p:sp>
        <p:sp>
          <p:nvSpPr>
            <p:cNvPr id="71" name="内容占位符 2"/>
            <p:cNvSpPr txBox="1"/>
            <p:nvPr>
              <p:custDataLst>
                <p:tags r:id="rId28"/>
              </p:custDataLst>
            </p:nvPr>
          </p:nvSpPr>
          <p:spPr>
            <a:xfrm>
              <a:off x="10723" y="4812"/>
              <a:ext cx="2368" cy="84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Residual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40255" y="2978150"/>
            <a:ext cx="3390900" cy="2327910"/>
            <a:chOff x="3013" y="4512"/>
            <a:chExt cx="5340" cy="3666"/>
          </a:xfrm>
        </p:grpSpPr>
        <p:sp>
          <p:nvSpPr>
            <p:cNvPr id="53" name="矩形 52"/>
            <p:cNvSpPr/>
            <p:nvPr>
              <p:custDataLst>
                <p:tags r:id="rId4"/>
              </p:custDataLst>
            </p:nvPr>
          </p:nvSpPr>
          <p:spPr>
            <a:xfrm>
              <a:off x="3015" y="4512"/>
              <a:ext cx="2368" cy="744"/>
            </a:xfrm>
            <a:prstGeom prst="rect">
              <a:avLst/>
            </a:prstGeom>
            <a:gradFill>
              <a:gsLst>
                <a:gs pos="0">
                  <a:srgbClr val="A73737">
                    <a:lumMod val="91000"/>
                  </a:srgbClr>
                </a:gs>
                <a:gs pos="75000">
                  <a:srgbClr val="872C2C">
                    <a:lumMod val="95000"/>
                    <a:lumOff val="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n>
                    <a:noFill/>
                  </a:ln>
                  <a:latin typeface="Georgia" panose="02040502050405020303" charset="0"/>
                  <a:cs typeface="Georgia" panose="02040502050405020303" charset="0"/>
                </a:rPr>
                <a:t>image</a:t>
              </a:r>
            </a:p>
          </p:txBody>
        </p:sp>
        <p:sp>
          <p:nvSpPr>
            <p:cNvPr id="54" name="矩形 53"/>
            <p:cNvSpPr/>
            <p:nvPr>
              <p:custDataLst>
                <p:tags r:id="rId5"/>
              </p:custDataLst>
            </p:nvPr>
          </p:nvSpPr>
          <p:spPr>
            <a:xfrm>
              <a:off x="3015" y="5992"/>
              <a:ext cx="2368" cy="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3x3, </a:t>
              </a:r>
              <a:r>
                <a:rPr lang="en-US" altLang="zh-CN" sz="2000" dirty="0" err="1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Cov</a:t>
              </a:r>
              <a:endParaRPr lang="zh-CN" altLang="en-US" sz="2000" dirty="0">
                <a:solidFill>
                  <a:schemeClr val="tx1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6"/>
              </p:custDataLst>
            </p:nvPr>
          </p:nvSpPr>
          <p:spPr>
            <a:xfrm>
              <a:off x="3013" y="7434"/>
              <a:ext cx="2368" cy="7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charset="0"/>
                  <a:cs typeface="Georgia" panose="02040502050405020303" charset="0"/>
                </a:rPr>
                <a:t>FC</a:t>
              </a:r>
            </a:p>
          </p:txBody>
        </p:sp>
        <p:sp>
          <p:nvSpPr>
            <p:cNvPr id="59" name="内容占位符 2"/>
            <p:cNvSpPr txBox="1"/>
            <p:nvPr>
              <p:custDataLst>
                <p:tags r:id="rId7"/>
              </p:custDataLst>
            </p:nvPr>
          </p:nvSpPr>
          <p:spPr>
            <a:xfrm>
              <a:off x="5678" y="5873"/>
              <a:ext cx="1778" cy="84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×13</a:t>
              </a:r>
            </a:p>
          </p:txBody>
        </p:sp>
        <p:sp>
          <p:nvSpPr>
            <p:cNvPr id="60" name="内容占位符 2"/>
            <p:cNvSpPr txBox="1"/>
            <p:nvPr>
              <p:custDataLst>
                <p:tags r:id="rId8"/>
              </p:custDataLst>
            </p:nvPr>
          </p:nvSpPr>
          <p:spPr>
            <a:xfrm>
              <a:off x="5678" y="7333"/>
              <a:ext cx="1778" cy="84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×3</a:t>
              </a:r>
            </a:p>
          </p:txBody>
        </p:sp>
        <p:cxnSp>
          <p:nvCxnSpPr>
            <p:cNvPr id="62" name="直接箭头连接符 61"/>
            <p:cNvCxnSpPr>
              <a:stCxn id="53" idx="2"/>
              <a:endCxn id="54" idx="0"/>
            </p:cNvCxnSpPr>
            <p:nvPr>
              <p:custDataLst>
                <p:tags r:id="rId9"/>
              </p:custDataLst>
            </p:nvPr>
          </p:nvCxnSpPr>
          <p:spPr>
            <a:xfrm>
              <a:off x="4199" y="5256"/>
              <a:ext cx="0" cy="7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54" idx="2"/>
              <a:endCxn id="58" idx="0"/>
            </p:cNvCxnSpPr>
            <p:nvPr>
              <p:custDataLst>
                <p:tags r:id="rId10"/>
              </p:custDataLst>
            </p:nvPr>
          </p:nvCxnSpPr>
          <p:spPr>
            <a:xfrm flipH="1">
              <a:off x="4197" y="6736"/>
              <a:ext cx="2" cy="6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内容占位符 2"/>
            <p:cNvSpPr txBox="1"/>
            <p:nvPr>
              <p:custDataLst>
                <p:tags r:id="rId11"/>
              </p:custDataLst>
            </p:nvPr>
          </p:nvSpPr>
          <p:spPr>
            <a:xfrm>
              <a:off x="5587" y="4512"/>
              <a:ext cx="2766" cy="845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228600" indent="-22860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●"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●"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Char char="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•"/>
                <a:defRPr sz="14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eorgia" panose="02040502050405020303" charset="0"/>
                  <a:cs typeface="Georgia" panose="02040502050405020303" charset="0"/>
                </a:rPr>
                <a:t>Uniformity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Quantization: Post Training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5345" y="1760220"/>
            <a:ext cx="5292725" cy="4622800"/>
          </a:xfrm>
        </p:spPr>
        <p:txBody>
          <a:bodyPr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Static quantization</a:t>
            </a:r>
          </a:p>
          <a:p>
            <a:pPr marL="0" indent="0" algn="just">
              <a:spcAft>
                <a:spcPts val="1200"/>
              </a:spcAft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Merge layers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Config setting (qnnpack)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     Histogram Observer (activation)</a:t>
            </a: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     Min Max Observer</a:t>
            </a: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Insert Observer</a:t>
            </a: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Get distributional characteristics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Before inference</a:t>
            </a: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     Quantization and de-quantization</a:t>
            </a:r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732270" y="1760220"/>
            <a:ext cx="4249420" cy="421894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Dynamic quantization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Reduced precision (int8)</a:t>
            </a:r>
          </a:p>
          <a:p>
            <a:pPr marL="0" algn="just">
              <a:spcAft>
                <a:spcPts val="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Reduced target</a:t>
            </a: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     Linear</a:t>
            </a:r>
          </a:p>
          <a:p>
            <a:pPr marL="0" algn="just">
              <a:spcAft>
                <a:spcPts val="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Min Max Observer (weight)</a:t>
            </a:r>
          </a:p>
          <a:p>
            <a:pPr marL="0" algn="just">
              <a:spcAft>
                <a:spcPts val="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     min_val，max_val</a:t>
            </a:r>
          </a:p>
          <a:p>
            <a:pPr marL="0" algn="just">
              <a:spcAft>
                <a:spcPts val="1200"/>
              </a:spcAft>
              <a:buClrTx/>
              <a:buSzTx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     qmin, qmax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Tensor-wise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Quantitative Analysis: Quantization </a:t>
            </a:r>
            <a:endParaRPr lang="en-US" altLang="zh-CN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8465" y="1737995"/>
          <a:ext cx="11355705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VGG-16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Resnet-18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Before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Static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Dynamic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0.5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prun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Before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Static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noProof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Dynamic</a:t>
                      </a:r>
                      <a:endParaRPr lang="en-US" altLang="zh-CN" sz="1800" b="1" kern="1200" noProof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0.5 prun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Size 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527.81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132.01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174.09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263.90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42.73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10.79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42.76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21.36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Accuracy </a:t>
                      </a:r>
                    </a:p>
                    <a:p>
                      <a:pPr algn="ctr"/>
                      <a:r>
                        <a:rPr lang="en-US" altLang="zh-CN" sz="1800" b="1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(%)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91.22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90.99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91.25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90.22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94.15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93.94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94.63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93.01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CPU time 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100.0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43.62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74.98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97.79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100.00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34.58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Georgia" panose="02040502050405020303" charset="0"/>
                        <a:ea typeface="+mn-ea"/>
                        <a:cs typeface="Georgia" panose="02040502050405020303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71.48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Georgia" panose="02040502050405020303" charset="0"/>
                          <a:ea typeface="+mn-ea"/>
                          <a:cs typeface="Georgia" panose="02040502050405020303" charset="0"/>
                        </a:rPr>
                        <a:t>103.09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/>
        </p:nvPicPr>
        <p:blipFill>
          <a:blip r:embed="rId3"/>
          <a:srcRect t="11862" r="146" b="15251"/>
          <a:stretch>
            <a:fillRect/>
          </a:stretch>
        </p:blipFill>
        <p:spPr>
          <a:xfrm>
            <a:off x="0" y="0"/>
            <a:ext cx="12192000" cy="5005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2020" y="2207260"/>
            <a:ext cx="2169795" cy="2390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altLang="zh-CN" sz="16600" b="1" i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01</a:t>
            </a:r>
          </a:p>
        </p:txBody>
      </p:sp>
      <p:sp>
        <p:nvSpPr>
          <p:cNvPr id="4" name="TextBox 7"/>
          <p:cNvSpPr txBox="1"/>
          <p:nvPr/>
        </p:nvSpPr>
        <p:spPr>
          <a:xfrm>
            <a:off x="5002530" y="3145790"/>
            <a:ext cx="564769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Introduction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0" y="4810125"/>
            <a:ext cx="12192000" cy="20478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just"/>
            <a:r>
              <a:rPr lang="en-US" altLang="zh-CN" sz="1500" b="1" u="sng">
                <a:solidFill>
                  <a:srgbClr val="292948"/>
                </a:solidFill>
                <a:latin typeface="Cinzel ExtraBold" charset="0"/>
                <a:cs typeface="Cinzel ExtraBold" charset="0"/>
                <a:sym typeface="+mn-ea"/>
              </a:rPr>
              <a:t>  References      </a:t>
            </a:r>
            <a:r>
              <a:rPr lang="en-US" altLang="zh-CN" sz="1500" b="1" u="sng">
                <a:noFill/>
                <a:latin typeface="Cinzel ExtraBold" charset="0"/>
                <a:cs typeface="Cinzel ExtraBold" charset="0"/>
                <a:sym typeface="+mn-ea"/>
              </a:rPr>
              <a:t>Refline</a:t>
            </a:r>
            <a:endParaRPr lang="en-US" altLang="zh-CN" sz="1500" b="1" u="sng">
              <a:solidFill>
                <a:srgbClr val="292948"/>
              </a:solidFill>
              <a:latin typeface="Cinzel ExtraBold" charset="0"/>
              <a:cs typeface="Cinzel ExtraBold" charset="0"/>
              <a:sym typeface="+mn-ea"/>
            </a:endParaRPr>
          </a:p>
          <a:p>
            <a:pPr algn="just"/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[1] Cheng, Y., Wang, D., Zhou, P., &amp; Zhang, T.  A survey of model compression and acceleration for deep neural networks; [2] Cheng, J., Wang, P. S., Li, G., Hu, Q. H., &amp; Lu, H. Q. Recent advances in efficient computation of deep convolutional neural networks; [3] He, K., Zhang, X., Ren, S., &amp; Sun, J. Deep residual learning for image recognition; [4] Deng, Y. Deep learning on mobile devices: a review.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/>
        </p:nvPicPr>
        <p:blipFill>
          <a:blip r:embed="rId3"/>
          <a:srcRect t="11862" r="146" b="15251"/>
          <a:stretch>
            <a:fillRect/>
          </a:stretch>
        </p:blipFill>
        <p:spPr>
          <a:xfrm>
            <a:off x="0" y="0"/>
            <a:ext cx="12192000" cy="5005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2020" y="2207260"/>
            <a:ext cx="2169795" cy="2390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altLang="zh-CN" sz="16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04</a:t>
            </a:r>
          </a:p>
        </p:txBody>
      </p:sp>
      <p:sp>
        <p:nvSpPr>
          <p:cNvPr id="4" name="TextBox 7"/>
          <p:cNvSpPr txBox="1"/>
          <p:nvPr/>
        </p:nvSpPr>
        <p:spPr>
          <a:xfrm>
            <a:off x="5002530" y="3145790"/>
            <a:ext cx="556514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Conclusion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0" y="4810125"/>
            <a:ext cx="12192000" cy="20478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just"/>
            <a:r>
              <a:rPr lang="en-US" altLang="zh-CN" sz="1500" b="1" u="sng">
                <a:solidFill>
                  <a:srgbClr val="292948"/>
                </a:solidFill>
                <a:latin typeface="Cinzel ExtraBold" charset="0"/>
                <a:cs typeface="Cinzel ExtraBold" charset="0"/>
                <a:sym typeface="+mn-ea"/>
              </a:rPr>
              <a:t>  References      </a:t>
            </a:r>
            <a:r>
              <a:rPr lang="en-US" altLang="zh-CN" sz="1500" b="1" u="sng">
                <a:noFill/>
                <a:latin typeface="Cinzel ExtraBold" charset="0"/>
                <a:cs typeface="Cinzel ExtraBold" charset="0"/>
                <a:sym typeface="+mn-ea"/>
              </a:rPr>
              <a:t>Refline</a:t>
            </a:r>
            <a:endParaRPr lang="en-US" altLang="zh-CN" sz="1500" b="1" u="sng">
              <a:solidFill>
                <a:srgbClr val="292948"/>
              </a:solidFill>
              <a:latin typeface="Cinzel ExtraBold" charset="0"/>
              <a:cs typeface="Cinzel ExtraBold" charset="0"/>
              <a:sym typeface="+mn-ea"/>
            </a:endParaRPr>
          </a:p>
          <a:p>
            <a:pPr algn="just"/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[1] Choudhary, T., Mishra, V., Goswami, A., &amp; Sarangapani, J. A comprehensive survey on model compression and acceleration; [2] Cheng, J., Wang, P. S., Li, G., Hu, Q. H., &amp; Lu, H. Q. Recent advances in efficient computation of deep convolutional neural networks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; [3] Sainath, T. N., Kingsbury, B., Sindhwani, V., Arisoy, E., &amp; Ramabhadran, B. Low-rank matrix factorization for deep neural network training with high-dimensional output targets; [4] Hinton, G., Vinyals, O., &amp; Dean, J. (2015). Distilling the knowledge in a neural network.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Summary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656770"/>
            <a:ext cx="10969200" cy="4759200"/>
          </a:xfrm>
        </p:spPr>
        <p:txBody>
          <a:bodyPr anchor="t" anchorCtr="0">
            <a:noAutofit/>
          </a:bodyPr>
          <a:lstStyle/>
          <a:p>
            <a:pPr marL="0" indent="0" algn="just">
              <a:lnSpc>
                <a:spcPct val="110000"/>
              </a:lnSpc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Explained the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ideas and working principles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of the two algorithms</a:t>
            </a:r>
          </a:p>
          <a:p>
            <a:pPr marL="0" indent="0" algn="just">
              <a:lnSpc>
                <a:spcPct val="110000"/>
              </a:lnSpc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Selected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CIFAR-10 as the benchmark and VGG network as the baseline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, and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compared the two compression algorithms with the base</a:t>
            </a:r>
          </a:p>
          <a:p>
            <a:pPr marL="0" indent="0" algn="just">
              <a:lnSpc>
                <a:spcPct val="110000"/>
              </a:lnSpc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Qualitatively and quantitatively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analyzed the performance of the two algorithms</a:t>
            </a:r>
          </a:p>
          <a:p>
            <a:pPr marL="0" indent="0" algn="just">
              <a:lnSpc>
                <a:spcPct val="110000"/>
              </a:lnSpc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Both of the model compression algorithm achieved the goal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lnSpc>
                <a:spcPct val="110000"/>
              </a:lnSpc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Quantization performed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better 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than pruning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Limitations and 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I</a:t>
            </a:r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mprovements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05" y="1753870"/>
            <a:ext cx="10968990" cy="4494530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Self-adaptive compression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achieve automatic adaptation and decision-making by adjusting some hyperparameters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Quantization during training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design methods to quantify the network during training based on new optimization algorithms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Unsupervised compression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design unsupervised methods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On-demand compression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model should perform targeted on-demand compression to achieve maximum resource utilization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>
                <a:solidFill>
                  <a:schemeClr val="bg1"/>
                </a:solidFill>
                <a:latin typeface="Cinzel ExtraBold" charset="0"/>
                <a:cs typeface="Cinzel ExtraBold" charset="0"/>
              </a:rPr>
              <a:t>Scenarios </a:t>
            </a:r>
            <a:r>
              <a:rPr 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D</a:t>
            </a:r>
            <a:r>
              <a:rPr>
                <a:solidFill>
                  <a:schemeClr val="bg1"/>
                </a:solidFill>
                <a:latin typeface="Cinzel ExtraBold" charset="0"/>
                <a:cs typeface="Cinzel ExtraBold" charset="0"/>
              </a:rPr>
              <a:t>iscussion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091690"/>
            <a:ext cx="5487670" cy="3486150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Quantization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Resource-constrained devices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Real-time applications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u="sng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Large scale deployment</a:t>
            </a: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96000" y="2091690"/>
            <a:ext cx="5487670" cy="348615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Pruning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Model explanatory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u="sng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Avoiding overfitting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Accelerate training process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Other 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C</a:t>
            </a:r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ompression 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M</a:t>
            </a:r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035175"/>
            <a:ext cx="10968990" cy="3486150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8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Low-rank factorization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low-rank factorization reduces the number of parameters and improves the speed-up</a:t>
            </a:r>
          </a:p>
          <a:p>
            <a:pPr marL="0" indent="0" algn="just">
              <a:spcAft>
                <a:spcPts val="28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Knowledge distillation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: by transferred the knowledge acquired by the cumbersome model to a smaller model, we can make deployment easier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2202160" cy="6858000"/>
            <a:chOff x="0" y="0"/>
            <a:chExt cx="19216" cy="10800"/>
          </a:xfrm>
        </p:grpSpPr>
        <p:sp>
          <p:nvSpPr>
            <p:cNvPr id="38" name="矩形 37"/>
            <p:cNvSpPr/>
            <p:nvPr/>
          </p:nvSpPr>
          <p:spPr>
            <a:xfrm>
              <a:off x="0" y="0"/>
              <a:ext cx="19200" cy="10800"/>
            </a:xfrm>
            <a:prstGeom prst="rect">
              <a:avLst/>
            </a:prstGeom>
            <a:solidFill>
              <a:srgbClr val="292948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0" y="1698"/>
              <a:ext cx="19217" cy="9098"/>
              <a:chOff x="0" y="1078523"/>
              <a:chExt cx="12203061" cy="5776978"/>
            </a:xfrm>
          </p:grpSpPr>
          <p:sp>
            <p:nvSpPr>
              <p:cNvPr id="11" name="Freeform 8"/>
              <p:cNvSpPr/>
              <p:nvPr/>
            </p:nvSpPr>
            <p:spPr bwMode="auto">
              <a:xfrm>
                <a:off x="3940644" y="2760993"/>
                <a:ext cx="7542516" cy="2933174"/>
              </a:xfrm>
              <a:custGeom>
                <a:avLst/>
                <a:gdLst>
                  <a:gd name="T0" fmla="*/ 172 w 2132"/>
                  <a:gd name="T1" fmla="*/ 372 h 856"/>
                  <a:gd name="T2" fmla="*/ 798 w 2132"/>
                  <a:gd name="T3" fmla="*/ 341 h 856"/>
                  <a:gd name="T4" fmla="*/ 1528 w 2132"/>
                  <a:gd name="T5" fmla="*/ 96 h 856"/>
                  <a:gd name="T6" fmla="*/ 2132 w 2132"/>
                  <a:gd name="T7" fmla="*/ 284 h 856"/>
                  <a:gd name="T8" fmla="*/ 2064 w 2132"/>
                  <a:gd name="T9" fmla="*/ 856 h 856"/>
                  <a:gd name="T10" fmla="*/ 708 w 2132"/>
                  <a:gd name="T11" fmla="*/ 788 h 856"/>
                  <a:gd name="T12" fmla="*/ 0 w 2132"/>
                  <a:gd name="T13" fmla="*/ 684 h 856"/>
                  <a:gd name="T14" fmla="*/ 172 w 2132"/>
                  <a:gd name="T15" fmla="*/ 37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2" h="856">
                    <a:moveTo>
                      <a:pt x="172" y="372"/>
                    </a:moveTo>
                    <a:cubicBezTo>
                      <a:pt x="172" y="372"/>
                      <a:pt x="596" y="465"/>
                      <a:pt x="798" y="341"/>
                    </a:cubicBezTo>
                    <a:cubicBezTo>
                      <a:pt x="798" y="341"/>
                      <a:pt x="1204" y="0"/>
                      <a:pt x="1528" y="96"/>
                    </a:cubicBezTo>
                    <a:cubicBezTo>
                      <a:pt x="1852" y="192"/>
                      <a:pt x="2132" y="284"/>
                      <a:pt x="2132" y="284"/>
                    </a:cubicBezTo>
                    <a:cubicBezTo>
                      <a:pt x="2064" y="856"/>
                      <a:pt x="2064" y="856"/>
                      <a:pt x="2064" y="856"/>
                    </a:cubicBezTo>
                    <a:cubicBezTo>
                      <a:pt x="708" y="788"/>
                      <a:pt x="708" y="788"/>
                      <a:pt x="708" y="788"/>
                    </a:cubicBezTo>
                    <a:cubicBezTo>
                      <a:pt x="0" y="684"/>
                      <a:pt x="0" y="684"/>
                      <a:pt x="0" y="684"/>
                    </a:cubicBezTo>
                    <a:lnTo>
                      <a:pt x="172" y="372"/>
                    </a:lnTo>
                    <a:close/>
                  </a:path>
                </a:pathLst>
              </a:custGeom>
              <a:gradFill>
                <a:gsLst>
                  <a:gs pos="0">
                    <a:srgbClr val="B24747"/>
                  </a:gs>
                  <a:gs pos="100000">
                    <a:srgbClr val="182848">
                      <a:alpha val="7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0" y="2683404"/>
                <a:ext cx="2085030" cy="1817171"/>
              </a:xfrm>
              <a:custGeom>
                <a:avLst/>
                <a:gdLst>
                  <a:gd name="connsiteX0" fmla="*/ 1078857 w 1268258"/>
                  <a:gd name="connsiteY0" fmla="*/ 0 h 1138886"/>
                  <a:gd name="connsiteX1" fmla="*/ 1268258 w 1268258"/>
                  <a:gd name="connsiteY1" fmla="*/ 1015245 h 1138886"/>
                  <a:gd name="connsiteX2" fmla="*/ 0 w 1268258"/>
                  <a:gd name="connsiteY2" fmla="*/ 1138886 h 1138886"/>
                  <a:gd name="connsiteX3" fmla="*/ 0 w 1268258"/>
                  <a:gd name="connsiteY3" fmla="*/ 524705 h 1138886"/>
                  <a:gd name="connsiteX4" fmla="*/ 11055 w 1268258"/>
                  <a:gd name="connsiteY4" fmla="*/ 513425 h 1138886"/>
                  <a:gd name="connsiteX5" fmla="*/ 1078857 w 1268258"/>
                  <a:gd name="connsiteY5" fmla="*/ 0 h 113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8258" h="1138886">
                    <a:moveTo>
                      <a:pt x="1078857" y="0"/>
                    </a:moveTo>
                    <a:cubicBezTo>
                      <a:pt x="1268258" y="1015245"/>
                      <a:pt x="1268258" y="1015245"/>
                      <a:pt x="1268258" y="1015245"/>
                    </a:cubicBezTo>
                    <a:lnTo>
                      <a:pt x="0" y="1138886"/>
                    </a:lnTo>
                    <a:lnTo>
                      <a:pt x="0" y="524705"/>
                    </a:lnTo>
                    <a:lnTo>
                      <a:pt x="11055" y="513425"/>
                    </a:lnTo>
                    <a:cubicBezTo>
                      <a:pt x="178126" y="347716"/>
                      <a:pt x="575223" y="14488"/>
                      <a:pt x="1078857" y="0"/>
                    </a:cubicBezTo>
                    <a:close/>
                  </a:path>
                </a:pathLst>
              </a:custGeom>
              <a:gradFill>
                <a:gsLst>
                  <a:gs pos="21400">
                    <a:srgbClr val="B24747"/>
                  </a:gs>
                  <a:gs pos="0">
                    <a:srgbClr val="E65245"/>
                  </a:gs>
                  <a:gs pos="100000">
                    <a:srgbClr val="182848">
                      <a:alpha val="7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9660851" y="1298325"/>
                <a:ext cx="2531149" cy="2665905"/>
              </a:xfrm>
              <a:custGeom>
                <a:avLst/>
                <a:gdLst>
                  <a:gd name="connsiteX0" fmla="*/ 1539618 w 1539618"/>
                  <a:gd name="connsiteY0" fmla="*/ 0 h 1670818"/>
                  <a:gd name="connsiteX1" fmla="*/ 1539618 w 1539618"/>
                  <a:gd name="connsiteY1" fmla="*/ 1670818 h 1670818"/>
                  <a:gd name="connsiteX2" fmla="*/ 0 w 1539618"/>
                  <a:gd name="connsiteY2" fmla="*/ 1415778 h 1670818"/>
                  <a:gd name="connsiteX3" fmla="*/ 861054 w 1539618"/>
                  <a:gd name="connsiteY3" fmla="*/ 229292 h 1670818"/>
                  <a:gd name="connsiteX4" fmla="*/ 1485857 w 1539618"/>
                  <a:gd name="connsiteY4" fmla="*/ 781 h 167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618" h="1670818">
                    <a:moveTo>
                      <a:pt x="1539618" y="0"/>
                    </a:moveTo>
                    <a:lnTo>
                      <a:pt x="1539618" y="1670818"/>
                    </a:lnTo>
                    <a:lnTo>
                      <a:pt x="0" y="1415778"/>
                    </a:lnTo>
                    <a:cubicBezTo>
                      <a:pt x="25832" y="1364192"/>
                      <a:pt x="327201" y="478626"/>
                      <a:pt x="861054" y="229292"/>
                    </a:cubicBezTo>
                    <a:cubicBezTo>
                      <a:pt x="861054" y="229292"/>
                      <a:pt x="1127443" y="35843"/>
                      <a:pt x="1485857" y="7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4747"/>
                  </a:gs>
                  <a:gs pos="100000">
                    <a:srgbClr val="182848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664974" y="1078523"/>
                <a:ext cx="11528257" cy="5776978"/>
              </a:xfrm>
              <a:custGeom>
                <a:avLst/>
                <a:gdLst>
                  <a:gd name="connsiteX0" fmla="*/ 1411928 w 7012276"/>
                  <a:gd name="connsiteY0" fmla="*/ 617 h 3620639"/>
                  <a:gd name="connsiteX1" fmla="*/ 1467599 w 7012276"/>
                  <a:gd name="connsiteY1" fmla="*/ 1576 h 3620639"/>
                  <a:gd name="connsiteX2" fmla="*/ 1796577 w 7012276"/>
                  <a:gd name="connsiteY2" fmla="*/ 177692 h 3620639"/>
                  <a:gd name="connsiteX3" fmla="*/ 2140922 w 7012276"/>
                  <a:gd name="connsiteY3" fmla="*/ 787771 h 3620639"/>
                  <a:gd name="connsiteX4" fmla="*/ 2476659 w 7012276"/>
                  <a:gd name="connsiteY4" fmla="*/ 1750149 h 3620639"/>
                  <a:gd name="connsiteX5" fmla="*/ 3974562 w 7012276"/>
                  <a:gd name="connsiteY5" fmla="*/ 2154004 h 3620639"/>
                  <a:gd name="connsiteX6" fmla="*/ 5007599 w 7012276"/>
                  <a:gd name="connsiteY6" fmla="*/ 1793112 h 3620639"/>
                  <a:gd name="connsiteX7" fmla="*/ 5463857 w 7012276"/>
                  <a:gd name="connsiteY7" fmla="*/ 1397850 h 3620639"/>
                  <a:gd name="connsiteX8" fmla="*/ 6023418 w 7012276"/>
                  <a:gd name="connsiteY8" fmla="*/ 1457999 h 3620639"/>
                  <a:gd name="connsiteX9" fmla="*/ 7008418 w 7012276"/>
                  <a:gd name="connsiteY9" fmla="*/ 1395735 h 3620639"/>
                  <a:gd name="connsiteX10" fmla="*/ 7012276 w 7012276"/>
                  <a:gd name="connsiteY10" fmla="*/ 1391093 h 3620639"/>
                  <a:gd name="connsiteX11" fmla="*/ 7012276 w 7012276"/>
                  <a:gd name="connsiteY11" fmla="*/ 3620639 h 3620639"/>
                  <a:gd name="connsiteX12" fmla="*/ 0 w 7012276"/>
                  <a:gd name="connsiteY12" fmla="*/ 3620639 h 3620639"/>
                  <a:gd name="connsiteX13" fmla="*/ 203979 w 7012276"/>
                  <a:gd name="connsiteY13" fmla="*/ 2076670 h 3620639"/>
                  <a:gd name="connsiteX14" fmla="*/ 488064 w 7012276"/>
                  <a:gd name="connsiteY14" fmla="*/ 1303331 h 3620639"/>
                  <a:gd name="connsiteX15" fmla="*/ 1211189 w 7012276"/>
                  <a:gd name="connsiteY15" fmla="*/ 74580 h 3620639"/>
                  <a:gd name="connsiteX16" fmla="*/ 1411928 w 7012276"/>
                  <a:gd name="connsiteY16" fmla="*/ 617 h 3620639"/>
                  <a:gd name="connsiteX0-1" fmla="*/ 1411928 w 7012276"/>
                  <a:gd name="connsiteY0-2" fmla="*/ 617 h 3620639"/>
                  <a:gd name="connsiteX1-3" fmla="*/ 1467599 w 7012276"/>
                  <a:gd name="connsiteY1-4" fmla="*/ 1576 h 3620639"/>
                  <a:gd name="connsiteX2-5" fmla="*/ 1796577 w 7012276"/>
                  <a:gd name="connsiteY2-6" fmla="*/ 177692 h 3620639"/>
                  <a:gd name="connsiteX3-7" fmla="*/ 2140922 w 7012276"/>
                  <a:gd name="connsiteY3-8" fmla="*/ 787771 h 3620639"/>
                  <a:gd name="connsiteX4-9" fmla="*/ 2476659 w 7012276"/>
                  <a:gd name="connsiteY4-10" fmla="*/ 1750149 h 3620639"/>
                  <a:gd name="connsiteX5-11" fmla="*/ 3974562 w 7012276"/>
                  <a:gd name="connsiteY5-12" fmla="*/ 2154004 h 3620639"/>
                  <a:gd name="connsiteX6-13" fmla="*/ 5007599 w 7012276"/>
                  <a:gd name="connsiteY6-14" fmla="*/ 1793112 h 3620639"/>
                  <a:gd name="connsiteX7-15" fmla="*/ 5463857 w 7012276"/>
                  <a:gd name="connsiteY7-16" fmla="*/ 1397850 h 3620639"/>
                  <a:gd name="connsiteX8-17" fmla="*/ 6023418 w 7012276"/>
                  <a:gd name="connsiteY8-18" fmla="*/ 1457999 h 3620639"/>
                  <a:gd name="connsiteX9-19" fmla="*/ 7008418 w 7012276"/>
                  <a:gd name="connsiteY9-20" fmla="*/ 1395735 h 3620639"/>
                  <a:gd name="connsiteX10-21" fmla="*/ 7012276 w 7012276"/>
                  <a:gd name="connsiteY10-22" fmla="*/ 1391093 h 3620639"/>
                  <a:gd name="connsiteX11-23" fmla="*/ 7012276 w 7012276"/>
                  <a:gd name="connsiteY11-24" fmla="*/ 3620639 h 3620639"/>
                  <a:gd name="connsiteX12-25" fmla="*/ 0 w 7012276"/>
                  <a:gd name="connsiteY12-26" fmla="*/ 3620639 h 3620639"/>
                  <a:gd name="connsiteX13-27" fmla="*/ 203979 w 7012276"/>
                  <a:gd name="connsiteY13-28" fmla="*/ 2076670 h 3620639"/>
                  <a:gd name="connsiteX14-29" fmla="*/ 488064 w 7012276"/>
                  <a:gd name="connsiteY14-30" fmla="*/ 1303331 h 3620639"/>
                  <a:gd name="connsiteX15-31" fmla="*/ 1211189 w 7012276"/>
                  <a:gd name="connsiteY15-32" fmla="*/ 74580 h 3620639"/>
                  <a:gd name="connsiteX16-33" fmla="*/ 1411928 w 7012276"/>
                  <a:gd name="connsiteY16-34" fmla="*/ 617 h 3620639"/>
                  <a:gd name="connsiteX0-35" fmla="*/ 1411928 w 7012276"/>
                  <a:gd name="connsiteY0-36" fmla="*/ 617 h 3620639"/>
                  <a:gd name="connsiteX1-37" fmla="*/ 1467599 w 7012276"/>
                  <a:gd name="connsiteY1-38" fmla="*/ 1576 h 3620639"/>
                  <a:gd name="connsiteX2-39" fmla="*/ 1796577 w 7012276"/>
                  <a:gd name="connsiteY2-40" fmla="*/ 177692 h 3620639"/>
                  <a:gd name="connsiteX3-41" fmla="*/ 2140922 w 7012276"/>
                  <a:gd name="connsiteY3-42" fmla="*/ 787771 h 3620639"/>
                  <a:gd name="connsiteX4-43" fmla="*/ 2476659 w 7012276"/>
                  <a:gd name="connsiteY4-44" fmla="*/ 1750149 h 3620639"/>
                  <a:gd name="connsiteX5-45" fmla="*/ 3974562 w 7012276"/>
                  <a:gd name="connsiteY5-46" fmla="*/ 2154004 h 3620639"/>
                  <a:gd name="connsiteX6-47" fmla="*/ 5007599 w 7012276"/>
                  <a:gd name="connsiteY6-48" fmla="*/ 1793112 h 3620639"/>
                  <a:gd name="connsiteX7-49" fmla="*/ 5463857 w 7012276"/>
                  <a:gd name="connsiteY7-50" fmla="*/ 1397850 h 3620639"/>
                  <a:gd name="connsiteX8-51" fmla="*/ 6023418 w 7012276"/>
                  <a:gd name="connsiteY8-52" fmla="*/ 1457999 h 3620639"/>
                  <a:gd name="connsiteX9-53" fmla="*/ 7008418 w 7012276"/>
                  <a:gd name="connsiteY9-54" fmla="*/ 1395735 h 3620639"/>
                  <a:gd name="connsiteX10-55" fmla="*/ 7012276 w 7012276"/>
                  <a:gd name="connsiteY10-56" fmla="*/ 1391093 h 3620639"/>
                  <a:gd name="connsiteX11-57" fmla="*/ 7012276 w 7012276"/>
                  <a:gd name="connsiteY11-58" fmla="*/ 3620639 h 3620639"/>
                  <a:gd name="connsiteX12-59" fmla="*/ 0 w 7012276"/>
                  <a:gd name="connsiteY12-60" fmla="*/ 3620639 h 3620639"/>
                  <a:gd name="connsiteX13-61" fmla="*/ 203979 w 7012276"/>
                  <a:gd name="connsiteY13-62" fmla="*/ 2076670 h 3620639"/>
                  <a:gd name="connsiteX14-63" fmla="*/ 488064 w 7012276"/>
                  <a:gd name="connsiteY14-64" fmla="*/ 1303331 h 3620639"/>
                  <a:gd name="connsiteX15-65" fmla="*/ 1211189 w 7012276"/>
                  <a:gd name="connsiteY15-66" fmla="*/ 74580 h 3620639"/>
                  <a:gd name="connsiteX16-67" fmla="*/ 1411928 w 7012276"/>
                  <a:gd name="connsiteY16-68" fmla="*/ 617 h 362063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</a:cxnLst>
                <a:rect l="l" t="t" r="r" b="b"/>
                <a:pathLst>
                  <a:path w="7012276" h="3620639">
                    <a:moveTo>
                      <a:pt x="1411928" y="617"/>
                    </a:moveTo>
                    <a:cubicBezTo>
                      <a:pt x="1429571" y="-404"/>
                      <a:pt x="1448158" y="-207"/>
                      <a:pt x="1467599" y="1576"/>
                    </a:cubicBezTo>
                    <a:cubicBezTo>
                      <a:pt x="1560915" y="10135"/>
                      <a:pt x="1673904" y="55247"/>
                      <a:pt x="1796577" y="177692"/>
                    </a:cubicBezTo>
                    <a:cubicBezTo>
                      <a:pt x="1796577" y="177692"/>
                      <a:pt x="2015772" y="454658"/>
                      <a:pt x="2140922" y="787771"/>
                    </a:cubicBezTo>
                    <a:cubicBezTo>
                      <a:pt x="2140922" y="787771"/>
                      <a:pt x="2356138" y="1612666"/>
                      <a:pt x="2476659" y="1750149"/>
                    </a:cubicBezTo>
                    <a:cubicBezTo>
                      <a:pt x="2476659" y="1750149"/>
                      <a:pt x="2631615" y="2274301"/>
                      <a:pt x="3974562" y="2154004"/>
                    </a:cubicBezTo>
                    <a:cubicBezTo>
                      <a:pt x="3974562" y="2154004"/>
                      <a:pt x="4516907" y="2145411"/>
                      <a:pt x="5007599" y="1793112"/>
                    </a:cubicBezTo>
                    <a:cubicBezTo>
                      <a:pt x="5007599" y="1793112"/>
                      <a:pt x="5386379" y="1415035"/>
                      <a:pt x="5463857" y="1397850"/>
                    </a:cubicBezTo>
                    <a:cubicBezTo>
                      <a:pt x="5541335" y="1380665"/>
                      <a:pt x="5730725" y="1251775"/>
                      <a:pt x="6023418" y="1457999"/>
                    </a:cubicBezTo>
                    <a:cubicBezTo>
                      <a:pt x="6279525" y="1638444"/>
                      <a:pt x="6759726" y="1621528"/>
                      <a:pt x="7008418" y="1395735"/>
                    </a:cubicBezTo>
                    <a:lnTo>
                      <a:pt x="7012276" y="1391093"/>
                    </a:lnTo>
                    <a:lnTo>
                      <a:pt x="7012276" y="3620639"/>
                    </a:lnTo>
                    <a:lnTo>
                      <a:pt x="0" y="3620639"/>
                    </a:lnTo>
                    <a:lnTo>
                      <a:pt x="203979" y="2076670"/>
                    </a:lnTo>
                    <a:cubicBezTo>
                      <a:pt x="203979" y="2076670"/>
                      <a:pt x="427803" y="1397850"/>
                      <a:pt x="488064" y="1303331"/>
                    </a:cubicBezTo>
                    <a:cubicBezTo>
                      <a:pt x="488064" y="1303331"/>
                      <a:pt x="779308" y="370866"/>
                      <a:pt x="1211189" y="74580"/>
                    </a:cubicBezTo>
                    <a:cubicBezTo>
                      <a:pt x="1211189" y="74580"/>
                      <a:pt x="1288428" y="7765"/>
                      <a:pt x="1411928" y="6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94F46"/>
                  </a:gs>
                  <a:gs pos="100000">
                    <a:srgbClr val="182848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2" y="4091604"/>
                <a:ext cx="4392654" cy="2763895"/>
              </a:xfrm>
              <a:custGeom>
                <a:avLst/>
                <a:gdLst>
                  <a:gd name="connsiteX0" fmla="*/ 734800 w 2671913"/>
                  <a:gd name="connsiteY0" fmla="*/ 173 h 1732232"/>
                  <a:gd name="connsiteX1" fmla="*/ 1905760 w 2671913"/>
                  <a:gd name="connsiteY1" fmla="*/ 927976 h 1732232"/>
                  <a:gd name="connsiteX2" fmla="*/ 2658162 w 2671913"/>
                  <a:gd name="connsiteY2" fmla="*/ 1723008 h 1732232"/>
                  <a:gd name="connsiteX3" fmla="*/ 2671913 w 2671913"/>
                  <a:gd name="connsiteY3" fmla="*/ 1732232 h 1732232"/>
                  <a:gd name="connsiteX4" fmla="*/ 0 w 2671913"/>
                  <a:gd name="connsiteY4" fmla="*/ 1732232 h 1732232"/>
                  <a:gd name="connsiteX5" fmla="*/ 0 w 2671913"/>
                  <a:gd name="connsiteY5" fmla="*/ 264113 h 1732232"/>
                  <a:gd name="connsiteX6" fmla="*/ 26610 w 2671913"/>
                  <a:gd name="connsiteY6" fmla="*/ 241096 h 1732232"/>
                  <a:gd name="connsiteX7" fmla="*/ 577515 w 2671913"/>
                  <a:gd name="connsiteY7" fmla="*/ 10911 h 1732232"/>
                  <a:gd name="connsiteX8" fmla="*/ 631334 w 2671913"/>
                  <a:gd name="connsiteY8" fmla="*/ 8764 h 1732232"/>
                  <a:gd name="connsiteX9" fmla="*/ 734800 w 2671913"/>
                  <a:gd name="connsiteY9" fmla="*/ 173 h 173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1913" h="1732232">
                    <a:moveTo>
                      <a:pt x="734800" y="173"/>
                    </a:moveTo>
                    <a:cubicBezTo>
                      <a:pt x="933795" y="5005"/>
                      <a:pt x="1395559" y="116148"/>
                      <a:pt x="1905760" y="927976"/>
                    </a:cubicBezTo>
                    <a:cubicBezTo>
                      <a:pt x="1905760" y="927976"/>
                      <a:pt x="2373848" y="1513356"/>
                      <a:pt x="2658162" y="1723008"/>
                    </a:cubicBezTo>
                    <a:lnTo>
                      <a:pt x="2671913" y="1732232"/>
                    </a:lnTo>
                    <a:lnTo>
                      <a:pt x="0" y="1732232"/>
                    </a:lnTo>
                    <a:lnTo>
                      <a:pt x="0" y="264113"/>
                    </a:lnTo>
                    <a:lnTo>
                      <a:pt x="26610" y="241096"/>
                    </a:lnTo>
                    <a:cubicBezTo>
                      <a:pt x="136034" y="152692"/>
                      <a:pt x="328604" y="31046"/>
                      <a:pt x="577515" y="10911"/>
                    </a:cubicBezTo>
                    <a:cubicBezTo>
                      <a:pt x="596890" y="10911"/>
                      <a:pt x="614112" y="8764"/>
                      <a:pt x="631334" y="8764"/>
                    </a:cubicBezTo>
                    <a:cubicBezTo>
                      <a:pt x="631334" y="8764"/>
                      <a:pt x="668469" y="-1438"/>
                      <a:pt x="734800" y="173"/>
                    </a:cubicBezTo>
                    <a:close/>
                  </a:path>
                </a:pathLst>
              </a:custGeom>
              <a:gradFill>
                <a:gsLst>
                  <a:gs pos="28600">
                    <a:srgbClr val="E65245"/>
                  </a:gs>
                  <a:gs pos="0">
                    <a:srgbClr val="E65245"/>
                  </a:gs>
                  <a:gs pos="100000">
                    <a:srgbClr val="182848"/>
                  </a:gs>
                </a:gsLst>
                <a:lin ang="3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051580" y="3577031"/>
                <a:ext cx="5151481" cy="3278469"/>
              </a:xfrm>
              <a:custGeom>
                <a:avLst/>
                <a:gdLst>
                  <a:gd name="connsiteX0" fmla="*/ 5151481 w 5151481"/>
                  <a:gd name="connsiteY0" fmla="*/ 0 h 3443866"/>
                  <a:gd name="connsiteX1" fmla="*/ 5151481 w 5151481"/>
                  <a:gd name="connsiteY1" fmla="*/ 3443866 h 3443866"/>
                  <a:gd name="connsiteX2" fmla="*/ 0 w 5151481"/>
                  <a:gd name="connsiteY2" fmla="*/ 3443866 h 3443866"/>
                  <a:gd name="connsiteX3" fmla="*/ 68505 w 5151481"/>
                  <a:gd name="connsiteY3" fmla="*/ 3409693 h 3443866"/>
                  <a:gd name="connsiteX4" fmla="*/ 1134718 w 5151481"/>
                  <a:gd name="connsiteY4" fmla="*/ 2657350 h 3443866"/>
                  <a:gd name="connsiteX5" fmla="*/ 3724809 w 5151481"/>
                  <a:gd name="connsiteY5" fmla="*/ 569349 h 3443866"/>
                  <a:gd name="connsiteX6" fmla="*/ 5070913 w 5151481"/>
                  <a:gd name="connsiteY6" fmla="*/ 13881 h 344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1481" h="3443866">
                    <a:moveTo>
                      <a:pt x="5151481" y="0"/>
                    </a:moveTo>
                    <a:lnTo>
                      <a:pt x="5151481" y="3443866"/>
                    </a:lnTo>
                    <a:lnTo>
                      <a:pt x="0" y="3443866"/>
                    </a:lnTo>
                    <a:lnTo>
                      <a:pt x="68505" y="3409693"/>
                    </a:lnTo>
                    <a:cubicBezTo>
                      <a:pt x="336371" y="3270474"/>
                      <a:pt x="763188" y="3017350"/>
                      <a:pt x="1134718" y="2657350"/>
                    </a:cubicBezTo>
                    <a:cubicBezTo>
                      <a:pt x="1134718" y="2657350"/>
                      <a:pt x="2564221" y="1073350"/>
                      <a:pt x="3724809" y="569349"/>
                    </a:cubicBezTo>
                    <a:cubicBezTo>
                      <a:pt x="4450176" y="254350"/>
                      <a:pt x="4766420" y="85600"/>
                      <a:pt x="5070913" y="13881"/>
                    </a:cubicBezTo>
                    <a:close/>
                  </a:path>
                </a:pathLst>
              </a:custGeom>
              <a:gradFill>
                <a:gsLst>
                  <a:gs pos="32000">
                    <a:srgbClr val="E65245"/>
                  </a:gs>
                  <a:gs pos="0">
                    <a:srgbClr val="E65245"/>
                  </a:gs>
                  <a:gs pos="100000">
                    <a:srgbClr val="182848"/>
                  </a:gs>
                </a:gsLst>
                <a:lin ang="4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412738" y="1719966"/>
            <a:ext cx="9366524" cy="3418068"/>
          </a:xfrm>
          <a:prstGeom prst="rect">
            <a:avLst/>
          </a:prstGeom>
          <a:gradFill>
            <a:gsLst>
              <a:gs pos="0">
                <a:srgbClr val="E65245">
                  <a:alpha val="50000"/>
                </a:srgbClr>
              </a:gs>
              <a:gs pos="100000">
                <a:srgbClr val="292948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099945" y="2205990"/>
            <a:ext cx="7955280" cy="166941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The End</a:t>
            </a:r>
            <a:endParaRPr lang="en-US" altLang="zh-CN" sz="6000" b="1" dirty="0">
              <a:solidFill>
                <a:schemeClr val="bg1"/>
              </a:solidFill>
              <a:latin typeface="Cinzel ExtraBold" charset="0"/>
              <a:ea typeface="微软雅黑" panose="020B0503020204020204" charset="-122"/>
              <a:cs typeface="Cinzel ExtraBold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118360" y="4065154"/>
            <a:ext cx="79552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084705" y="4283075"/>
            <a:ext cx="7988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Lin Xiaotao</a:t>
            </a:r>
            <a:r>
              <a:rPr lang="en-US"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/ Teng Yiduo</a:t>
            </a:r>
            <a:r>
              <a:rPr lang="en-US"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/ Wang Congyi / Zhang Ruijie / Yao Yang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Description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882775"/>
            <a:ext cx="10968990" cy="4366895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Most of the neural networks are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computationally expensive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and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memory intensive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Their deployment in devices with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low memory resources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or in applications with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strict latency requirements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is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hindered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Network pruning and quantization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compress the models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without significantly decreasing their performance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882775"/>
            <a:ext cx="10968990" cy="4396740"/>
          </a:xfrm>
        </p:spPr>
        <p:txBody>
          <a:bodyPr anchor="t" anchorCtr="0">
            <a:noAutofit/>
          </a:bodyPr>
          <a:lstStyle/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CIFAR-10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dataset as benchmark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VGG network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as base model </a:t>
            </a:r>
          </a:p>
          <a:p>
            <a:pPr marL="0" indent="0" algn="just">
              <a:spcAft>
                <a:spcPts val="2200"/>
              </a:spcAft>
              <a:buNone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-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Qualitatively and quantitatively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evaluate the impact of the two methods on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model size (memory, number of layers, etc.)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and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model performance (inference speed, accuracy, etc.)</a:t>
            </a:r>
          </a:p>
        </p:txBody>
      </p:sp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Ideas and </a:t>
            </a:r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S</a:t>
            </a:r>
            <a:r>
              <a:rPr lang="zh-CN" altLang="en-US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tructure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/>
        </p:nvPicPr>
        <p:blipFill>
          <a:blip r:embed="rId3"/>
          <a:srcRect t="11862" r="146" b="15251"/>
          <a:stretch>
            <a:fillRect/>
          </a:stretch>
        </p:blipFill>
        <p:spPr>
          <a:xfrm>
            <a:off x="0" y="0"/>
            <a:ext cx="12192000" cy="5005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92020" y="2207260"/>
            <a:ext cx="2169795" cy="2390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altLang="zh-CN" sz="16600" b="1" i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02</a:t>
            </a:r>
          </a:p>
        </p:txBody>
      </p:sp>
      <p:sp>
        <p:nvSpPr>
          <p:cNvPr id="4" name="TextBox 7"/>
          <p:cNvSpPr txBox="1"/>
          <p:nvPr/>
        </p:nvSpPr>
        <p:spPr>
          <a:xfrm>
            <a:off x="5002530" y="3145790"/>
            <a:ext cx="5840095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Cinzel ExtraBold" charset="0"/>
                <a:ea typeface="微软雅黑" panose="020B0503020204020204" charset="-122"/>
                <a:cs typeface="Cinzel ExtraBold" charset="0"/>
              </a:rPr>
              <a:t>Methodology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0" y="4810125"/>
            <a:ext cx="12192000" cy="2047875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just"/>
            <a:r>
              <a:rPr lang="en-US" altLang="zh-CN" sz="1500" b="1" u="sng">
                <a:solidFill>
                  <a:srgbClr val="292948"/>
                </a:solidFill>
                <a:latin typeface="Cinzel ExtraBold" charset="0"/>
                <a:cs typeface="Cinzel ExtraBold" charset="0"/>
                <a:sym typeface="+mn-ea"/>
              </a:rPr>
              <a:t>  References      </a:t>
            </a:r>
            <a:r>
              <a:rPr lang="en-US" altLang="zh-CN" sz="1500" b="1" u="sng">
                <a:noFill/>
                <a:latin typeface="Cinzel ExtraBold" charset="0"/>
                <a:cs typeface="Cinzel ExtraBold" charset="0"/>
                <a:sym typeface="+mn-ea"/>
              </a:rPr>
              <a:t>Refline</a:t>
            </a:r>
            <a:endParaRPr lang="en-US" altLang="zh-CN" sz="1500" b="1" u="sng">
              <a:solidFill>
                <a:srgbClr val="292948"/>
              </a:solidFill>
              <a:latin typeface="Cinzel ExtraBold" charset="0"/>
              <a:cs typeface="Cinzel ExtraBold" charset="0"/>
              <a:sym typeface="+mn-ea"/>
            </a:endParaRPr>
          </a:p>
          <a:p>
            <a:pPr algn="just"/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1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]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Liu, Z., Sun, M., Zhou, T., Huang, G., &amp; Darrell, T.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Rethinking the value of network pruning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;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2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]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Molchanov, P., Tyree, S., Karras, T., Aila, T., &amp; Kautz, J. Pruning convolutional neural networks for resource efficient inference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;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3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]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He, Y., Liu, P., Wang, Z., Hu, Z., &amp; Yang, Y. Filter pruning via geometric median for deep convolutional neural networks acceleration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;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4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]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Luo, J. H., Wu, J., &amp; Lin, W. Thinet: A filter level pruning method for deep neural network compression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;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5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]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Liu, Z., Li, J., Shen, Z., Huang, G., Yan, S., &amp; Zhang, C. Learning efficient convolutional networks through network slimming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;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[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6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]</a:t>
            </a:r>
            <a:r>
              <a:rPr lang="en-US"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 </a:t>
            </a:r>
            <a:r>
              <a:rPr sz="1500" b="1">
                <a:solidFill>
                  <a:srgbClr val="292948"/>
                </a:solidFill>
                <a:latin typeface="Cinzel ExtraBold" charset="0"/>
                <a:cs typeface="Cinzel ExtraBold" charset="0"/>
              </a:rPr>
              <a:t>Meng, F., Cheng, H., Li, K., Luo, H., Guo, X., Lu, G., &amp; Sun, X. Pruning filter in filter.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2364" t="-115" r="36180" b="15"/>
          <a:stretch>
            <a:fillRect/>
          </a:stretch>
        </p:blipFill>
        <p:spPr>
          <a:xfrm>
            <a:off x="3853815" y="0"/>
            <a:ext cx="8338185" cy="6858000"/>
          </a:xfrm>
          <a:custGeom>
            <a:avLst/>
            <a:gdLst>
              <a:gd name="connsiteX0" fmla="*/ 4310321 w 7736113"/>
              <a:gd name="connsiteY0" fmla="*/ 0 h 6858000"/>
              <a:gd name="connsiteX1" fmla="*/ 7736113 w 7736113"/>
              <a:gd name="connsiteY1" fmla="*/ 0 h 6858000"/>
              <a:gd name="connsiteX2" fmla="*/ 3425791 w 7736113"/>
              <a:gd name="connsiteY2" fmla="*/ 6858000 h 6858000"/>
              <a:gd name="connsiteX3" fmla="*/ 0 w 7736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6113" h="6858000">
                <a:moveTo>
                  <a:pt x="4310321" y="0"/>
                </a:moveTo>
                <a:lnTo>
                  <a:pt x="7736113" y="0"/>
                </a:lnTo>
                <a:lnTo>
                  <a:pt x="342579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图片 11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Pruning Algorithm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3025" y="2934970"/>
            <a:ext cx="4327525" cy="988060"/>
          </a:xfrm>
        </p:spPr>
        <p:txBody>
          <a:bodyPr anchor="t" anchorCtr="0">
            <a:noAutofit/>
          </a:bodyPr>
          <a:lstStyle/>
          <a:p>
            <a:pPr marL="0" indent="0" algn="ctr">
              <a:spcAft>
                <a:spcPts val="2200"/>
              </a:spcAft>
              <a:buNone/>
            </a:pPr>
            <a:r>
              <a:rPr lang="en-US" altLang="zh-CN" sz="3600" i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What is pruning?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r="49965"/>
          <a:stretch>
            <a:fillRect/>
          </a:stretch>
        </p:blipFill>
        <p:spPr>
          <a:xfrm>
            <a:off x="956310" y="1491615"/>
            <a:ext cx="4532630" cy="3733800"/>
          </a:xfrm>
          <a:prstGeom prst="rect">
            <a:avLst/>
          </a:prstGeom>
        </p:spPr>
      </p:pic>
      <p:pic>
        <p:nvPicPr>
          <p:cNvPr id="12" name="图片 11" descr="图片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  <a:sym typeface="+mn-ea"/>
              </a:rPr>
              <a:t>Pruning Algorithm</a:t>
            </a:r>
            <a:endParaRPr lang="en-US" altLang="zh-CN">
              <a:solidFill>
                <a:schemeClr val="bg1"/>
              </a:solidFill>
              <a:latin typeface="Cinzel ExtraBold" charset="0"/>
              <a:cs typeface="Cinzel ExtraBold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0290" y="5225415"/>
            <a:ext cx="4864735" cy="351155"/>
          </a:xfrm>
        </p:spPr>
        <p:txBody>
          <a:bodyPr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Overfitted Polynomial Equation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28725" y="5602605"/>
          <a:ext cx="4498975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3365500" imgH="736600" progId="Equation.KSEE3">
                  <p:embed/>
                </p:oleObj>
              </mc:Choice>
              <mc:Fallback>
                <p:oleObj r:id="rId9" imgW="3365500" imgH="736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28725" y="5602605"/>
                        <a:ext cx="4498975" cy="988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464300" y="5387340"/>
            <a:ext cx="4531360" cy="351155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Pruned Equation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7091680" y="5757546"/>
          <a:ext cx="3275965" cy="64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451100" imgH="482600" progId="Equation.KSEE3">
                  <p:embed/>
                </p:oleObj>
              </mc:Choice>
              <mc:Fallback>
                <p:oleObj r:id="rId11" imgW="24511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91680" y="5757546"/>
                        <a:ext cx="3275965" cy="646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rcRect l="49930"/>
          <a:stretch>
            <a:fillRect/>
          </a:stretch>
        </p:blipFill>
        <p:spPr>
          <a:xfrm>
            <a:off x="6213475" y="1491615"/>
            <a:ext cx="4535805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t="47940" r="146" b="34085"/>
          <a:stretch>
            <a:fillRect/>
          </a:stretch>
        </p:blipFill>
        <p:spPr>
          <a:xfrm>
            <a:off x="0" y="0"/>
            <a:ext cx="12192000" cy="1234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323285"/>
            <a:ext cx="10969200" cy="705600"/>
          </a:xfrm>
        </p:spPr>
        <p:txBody>
          <a:bodyPr anchor="b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inzel ExtraBold" charset="0"/>
                <a:cs typeface="Cinzel ExtraBold" charset="0"/>
              </a:rPr>
              <a:t>Pruning Process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1836468" y="2534034"/>
          <a:ext cx="8548915" cy="157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" name="箭头: 圆角右 4"/>
          <p:cNvSpPr txBox="1"/>
          <p:nvPr>
            <p:custDataLst>
              <p:tags r:id="rId3"/>
            </p:custDataLst>
          </p:nvPr>
        </p:nvSpPr>
        <p:spPr>
          <a:xfrm rot="10800000">
            <a:off x="5872893" y="4468788"/>
            <a:ext cx="3322317" cy="109074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000" kern="1200">
              <a:latin typeface="Georgia" panose="02040502050405020303" charset="0"/>
              <a:cs typeface="Georgia" panose="02040502050405020303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5119" y="3041146"/>
            <a:ext cx="1099260" cy="556948"/>
            <a:chOff x="2477849" y="507111"/>
            <a:chExt cx="476101" cy="556948"/>
          </a:xfrm>
          <a:solidFill>
            <a:srgbClr val="292948"/>
          </a:solidFill>
        </p:grpSpPr>
        <p:sp>
          <p:nvSpPr>
            <p:cNvPr id="9" name="箭头: 右 8"/>
            <p:cNvSpPr/>
            <p:nvPr>
              <p:custDataLst>
                <p:tags r:id="rId7"/>
              </p:custDataLst>
            </p:nvPr>
          </p:nvSpPr>
          <p:spPr>
            <a:xfrm>
              <a:off x="2477849" y="507111"/>
              <a:ext cx="476101" cy="55694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箭头: 右 4"/>
            <p:cNvSpPr txBox="1"/>
            <p:nvPr>
              <p:custDataLst>
                <p:tags r:id="rId8"/>
              </p:custDataLst>
            </p:nvPr>
          </p:nvSpPr>
          <p:spPr>
            <a:xfrm>
              <a:off x="2477849" y="618501"/>
              <a:ext cx="333271" cy="3341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500" kern="1200" dirty="0"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sp>
        <p:nvSpPr>
          <p:cNvPr id="21" name="箭头: 右弧形 20"/>
          <p:cNvSpPr/>
          <p:nvPr>
            <p:custDataLst>
              <p:tags r:id="rId4"/>
            </p:custDataLst>
          </p:nvPr>
        </p:nvSpPr>
        <p:spPr>
          <a:xfrm rot="5400000">
            <a:off x="6052820" y="2298065"/>
            <a:ext cx="1570990" cy="5365115"/>
          </a:xfrm>
          <a:prstGeom prst="curvedLeftArrow">
            <a:avLst/>
          </a:prstGeom>
          <a:gradFill>
            <a:gsLst>
              <a:gs pos="75000">
                <a:srgbClr val="FAF5F2"/>
              </a:gs>
              <a:gs pos="100000">
                <a:srgbClr val="292948"/>
              </a:gs>
              <a:gs pos="0">
                <a:srgbClr val="292948"/>
              </a:gs>
            </a:gsLst>
            <a:lin ang="16200000" scaled="0"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0478340" y="3041146"/>
            <a:ext cx="1099260" cy="556948"/>
            <a:chOff x="2477849" y="507111"/>
            <a:chExt cx="476101" cy="556948"/>
          </a:xfrm>
          <a:solidFill>
            <a:srgbClr val="292948"/>
          </a:solidFill>
        </p:grpSpPr>
        <p:sp>
          <p:nvSpPr>
            <p:cNvPr id="24" name="箭头: 右 23"/>
            <p:cNvSpPr/>
            <p:nvPr>
              <p:custDataLst>
                <p:tags r:id="rId5"/>
              </p:custDataLst>
            </p:nvPr>
          </p:nvSpPr>
          <p:spPr>
            <a:xfrm>
              <a:off x="2477849" y="507111"/>
              <a:ext cx="476101" cy="556948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5" name="箭头: 右 4"/>
            <p:cNvSpPr txBox="1"/>
            <p:nvPr>
              <p:custDataLst>
                <p:tags r:id="rId6"/>
              </p:custDataLst>
            </p:nvPr>
          </p:nvSpPr>
          <p:spPr>
            <a:xfrm>
              <a:off x="2477849" y="618501"/>
              <a:ext cx="333271" cy="3341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500" kern="1200" dirty="0"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conveyor dir="l"/>
      </p:transition>
    </mc:Choice>
    <mc:Fallback xmlns="">
      <p:transition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Y5NTJkNTRkMDdkNWM2ODM1NDFhNTZjODA0ODUxZTYifQ=="/>
  <p:tag name="RESOURCE_RECORD_KEY" val="{&quot;13&quot;:[19950693,4532406,20468908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94*360"/>
  <p:tag name="TABLE_ENDDRAG_RECT" val="22*143*894*36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1426</Words>
  <Application>Microsoft Office PowerPoint</Application>
  <PresentationFormat>宽屏</PresentationFormat>
  <Paragraphs>258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Cinzel Black</vt:lpstr>
      <vt:lpstr>Wingdings</vt:lpstr>
      <vt:lpstr>Courier New</vt:lpstr>
      <vt:lpstr>Georgia</vt:lpstr>
      <vt:lpstr>Arial</vt:lpstr>
      <vt:lpstr>Calibri</vt:lpstr>
      <vt:lpstr>Cinzel ExtraBold</vt:lpstr>
      <vt:lpstr>WPS</vt:lpstr>
      <vt:lpstr>Equation.KSEE3</vt:lpstr>
      <vt:lpstr>PowerPoint 演示文稿</vt:lpstr>
      <vt:lpstr>PowerPoint 演示文稿</vt:lpstr>
      <vt:lpstr>PowerPoint 演示文稿</vt:lpstr>
      <vt:lpstr>Description</vt:lpstr>
      <vt:lpstr>Ideas and Structure</vt:lpstr>
      <vt:lpstr>PowerPoint 演示文稿</vt:lpstr>
      <vt:lpstr>Pruning Algorithm</vt:lpstr>
      <vt:lpstr>Pruning Algorithm</vt:lpstr>
      <vt:lpstr>Pruning Process</vt:lpstr>
      <vt:lpstr>Classification of Pruning</vt:lpstr>
      <vt:lpstr>L1-Norm Unstructured Pruning</vt:lpstr>
      <vt:lpstr>Example</vt:lpstr>
      <vt:lpstr>A Visualization Result for L1 norm UP</vt:lpstr>
      <vt:lpstr>Quantization Algorithm</vt:lpstr>
      <vt:lpstr>Quantization Algorithm</vt:lpstr>
      <vt:lpstr>Quantization Algorithm</vt:lpstr>
      <vt:lpstr>Quantization Algorithm</vt:lpstr>
      <vt:lpstr>Quantization Algorithm</vt:lpstr>
      <vt:lpstr>Quantization Algorithm</vt:lpstr>
      <vt:lpstr>Pruning and Quantification Comparison</vt:lpstr>
      <vt:lpstr>PowerPoint 演示文稿</vt:lpstr>
      <vt:lpstr>CIFAR-10 Dataset</vt:lpstr>
      <vt:lpstr>VGG-16 Network Base model</vt:lpstr>
      <vt:lpstr>ResNet-18 Network Base Model</vt:lpstr>
      <vt:lpstr>Model Pruning </vt:lpstr>
      <vt:lpstr>Quantitative Analysis: Pruning</vt:lpstr>
      <vt:lpstr>Quantization: Target Model</vt:lpstr>
      <vt:lpstr>Quantization: Post Training </vt:lpstr>
      <vt:lpstr>Quantitative Analysis: Quantization </vt:lpstr>
      <vt:lpstr>PowerPoint 演示文稿</vt:lpstr>
      <vt:lpstr>Summary</vt:lpstr>
      <vt:lpstr>Limitations and Improvements</vt:lpstr>
      <vt:lpstr>Scenarios Discussion</vt:lpstr>
      <vt:lpstr>Other Compression Methods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lxt33133@connect.hku.hk</cp:lastModifiedBy>
  <cp:revision>172</cp:revision>
  <dcterms:created xsi:type="dcterms:W3CDTF">2019-06-19T02:08:00Z</dcterms:created>
  <dcterms:modified xsi:type="dcterms:W3CDTF">2023-12-04T11:59:28Z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B62388FB5F4945B5BB657D91E7E0A572_11</vt:lpwstr>
  </property>
</Properties>
</file>